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xml" ContentType="application/vnd.openxmlformats-officedocument.presentationml.tags+xml"/>
  <Override PartName="/ppt/notesSlides/notesSlide50.xml" ContentType="application/vnd.openxmlformats-officedocument.presentationml.notesSlide+xml"/>
  <Override PartName="/ppt/tags/tag2.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7"/>
  </p:notesMasterIdLst>
  <p:sldIdLst>
    <p:sldId id="681" r:id="rId2"/>
    <p:sldId id="682" r:id="rId3"/>
    <p:sldId id="716" r:id="rId4"/>
    <p:sldId id="717" r:id="rId5"/>
    <p:sldId id="718" r:id="rId6"/>
    <p:sldId id="719" r:id="rId7"/>
    <p:sldId id="720" r:id="rId8"/>
    <p:sldId id="721" r:id="rId9"/>
    <p:sldId id="722" r:id="rId10"/>
    <p:sldId id="723" r:id="rId11"/>
    <p:sldId id="724" r:id="rId12"/>
    <p:sldId id="725" r:id="rId13"/>
    <p:sldId id="726" r:id="rId14"/>
    <p:sldId id="727" r:id="rId15"/>
    <p:sldId id="728" r:id="rId16"/>
    <p:sldId id="729" r:id="rId17"/>
    <p:sldId id="730" r:id="rId18"/>
    <p:sldId id="731" r:id="rId19"/>
    <p:sldId id="732" r:id="rId20"/>
    <p:sldId id="733" r:id="rId21"/>
    <p:sldId id="734" r:id="rId22"/>
    <p:sldId id="735" r:id="rId23"/>
    <p:sldId id="736" r:id="rId24"/>
    <p:sldId id="737" r:id="rId25"/>
    <p:sldId id="738" r:id="rId26"/>
    <p:sldId id="739" r:id="rId27"/>
    <p:sldId id="740" r:id="rId28"/>
    <p:sldId id="741" r:id="rId29"/>
    <p:sldId id="742" r:id="rId30"/>
    <p:sldId id="743" r:id="rId31"/>
    <p:sldId id="744" r:id="rId32"/>
    <p:sldId id="745" r:id="rId33"/>
    <p:sldId id="746" r:id="rId34"/>
    <p:sldId id="747" r:id="rId35"/>
    <p:sldId id="748" r:id="rId36"/>
    <p:sldId id="749" r:id="rId37"/>
    <p:sldId id="750" r:id="rId38"/>
    <p:sldId id="751" r:id="rId39"/>
    <p:sldId id="752" r:id="rId40"/>
    <p:sldId id="753" r:id="rId41"/>
    <p:sldId id="754" r:id="rId42"/>
    <p:sldId id="755" r:id="rId43"/>
    <p:sldId id="756" r:id="rId44"/>
    <p:sldId id="757" r:id="rId45"/>
    <p:sldId id="758" r:id="rId46"/>
    <p:sldId id="759" r:id="rId47"/>
    <p:sldId id="760" r:id="rId48"/>
    <p:sldId id="761" r:id="rId49"/>
    <p:sldId id="762" r:id="rId50"/>
    <p:sldId id="763" r:id="rId51"/>
    <p:sldId id="764" r:id="rId52"/>
    <p:sldId id="765" r:id="rId53"/>
    <p:sldId id="766" r:id="rId54"/>
    <p:sldId id="767" r:id="rId55"/>
    <p:sldId id="768" r:id="rId56"/>
    <p:sldId id="769" r:id="rId57"/>
    <p:sldId id="770" r:id="rId58"/>
    <p:sldId id="771" r:id="rId59"/>
    <p:sldId id="772" r:id="rId60"/>
    <p:sldId id="773" r:id="rId61"/>
    <p:sldId id="774" r:id="rId62"/>
    <p:sldId id="775" r:id="rId63"/>
    <p:sldId id="776" r:id="rId64"/>
    <p:sldId id="777" r:id="rId65"/>
    <p:sldId id="778" r:id="rId66"/>
    <p:sldId id="779" r:id="rId67"/>
    <p:sldId id="780" r:id="rId68"/>
    <p:sldId id="781" r:id="rId69"/>
    <p:sldId id="782" r:id="rId70"/>
    <p:sldId id="783" r:id="rId71"/>
    <p:sldId id="784" r:id="rId72"/>
    <p:sldId id="785" r:id="rId73"/>
    <p:sldId id="786" r:id="rId74"/>
    <p:sldId id="787" r:id="rId75"/>
    <p:sldId id="788" r:id="rId76"/>
    <p:sldId id="789" r:id="rId77"/>
    <p:sldId id="790" r:id="rId78"/>
    <p:sldId id="791" r:id="rId79"/>
    <p:sldId id="792" r:id="rId80"/>
    <p:sldId id="793" r:id="rId81"/>
    <p:sldId id="794" r:id="rId82"/>
    <p:sldId id="795" r:id="rId83"/>
    <p:sldId id="796" r:id="rId84"/>
    <p:sldId id="797" r:id="rId85"/>
    <p:sldId id="798" r:id="rId86"/>
    <p:sldId id="799" r:id="rId87"/>
    <p:sldId id="800" r:id="rId88"/>
    <p:sldId id="801" r:id="rId89"/>
    <p:sldId id="802" r:id="rId90"/>
    <p:sldId id="803" r:id="rId91"/>
    <p:sldId id="804" r:id="rId92"/>
    <p:sldId id="805" r:id="rId93"/>
    <p:sldId id="806" r:id="rId94"/>
    <p:sldId id="807" r:id="rId95"/>
    <p:sldId id="808" r:id="rId96"/>
    <p:sldId id="809" r:id="rId97"/>
    <p:sldId id="810" r:id="rId98"/>
    <p:sldId id="811" r:id="rId99"/>
    <p:sldId id="812" r:id="rId100"/>
    <p:sldId id="813" r:id="rId101"/>
    <p:sldId id="814" r:id="rId102"/>
    <p:sldId id="815" r:id="rId103"/>
    <p:sldId id="816" r:id="rId104"/>
    <p:sldId id="817" r:id="rId105"/>
    <p:sldId id="818" r:id="rId106"/>
    <p:sldId id="819" r:id="rId107"/>
    <p:sldId id="820" r:id="rId108"/>
    <p:sldId id="821" r:id="rId109"/>
    <p:sldId id="822" r:id="rId110"/>
    <p:sldId id="823" r:id="rId111"/>
    <p:sldId id="824" r:id="rId112"/>
    <p:sldId id="825" r:id="rId113"/>
    <p:sldId id="826" r:id="rId114"/>
    <p:sldId id="827" r:id="rId115"/>
    <p:sldId id="828" r:id="rId11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E2CA"/>
          </a:solidFill>
        </a:fill>
      </a:tcStyle>
    </a:wholeTbl>
    <a:band2H>
      <a:tcTxStyle/>
      <a:tcStyle>
        <a:tcBdr/>
        <a:fill>
          <a:solidFill>
            <a:srgbClr val="FCF1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D6"/>
          </a:solidFill>
        </a:fill>
      </a:tcStyle>
    </a:wholeTbl>
    <a:band2H>
      <a:tcTxStyle/>
      <a:tcStyle>
        <a:tcBdr/>
        <a:fill>
          <a:solidFill>
            <a:srgbClr val="F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ECE"/>
          </a:solidFill>
        </a:fill>
      </a:tcStyle>
    </a:wholeTbl>
    <a:band2H>
      <a:tcTxStyle/>
      <a:tcStyle>
        <a:tcBdr/>
        <a:fill>
          <a:solidFill>
            <a:srgbClr val="F5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2883"/>
  </p:normalViewPr>
  <p:slideViewPr>
    <p:cSldViewPr snapToGrid="0" snapToObjects="1">
      <p:cViewPr varScale="1">
        <p:scale>
          <a:sx n="86" d="100"/>
          <a:sy n="86" d="100"/>
        </p:scale>
        <p:origin x="18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345686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78DFE476-65BE-44C2-872F-ACA0894EA20B}" type="slidenum">
              <a:rPr lang="en-US" altLang="zh-CN" sz="1200" smtClean="0"/>
              <a:pPr eaLnBrk="1" hangingPunct="1"/>
              <a:t>2</a:t>
            </a:fld>
            <a:endParaRPr lang="en-US" altLang="zh-CN"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282205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9906537A-E58B-4346-A021-7BCF5E4D63A3}" type="slidenum">
              <a:rPr lang="en-US" altLang="zh-CN" sz="1200" smtClean="0"/>
              <a:pPr eaLnBrk="1" hangingPunct="1"/>
              <a:t>11</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015707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D0F0719D-D811-48C9-B40B-9725A6D5520F}" type="slidenum">
              <a:rPr lang="en-US" altLang="zh-CN" sz="1200" smtClean="0"/>
              <a:pPr eaLnBrk="1" hangingPunct="1"/>
              <a:t>12</a:t>
            </a:fld>
            <a:endParaRPr lang="en-US" altLang="zh-CN" sz="12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a:solidFill>
                  <a:srgbClr val="0000FF"/>
                </a:solidFill>
                <a:latin typeface="楷体" pitchFamily="49" charset="-122"/>
                <a:ea typeface="楷体" pitchFamily="49" charset="-122"/>
              </a:rPr>
              <a:t>统计滤波器是一种非线性的空间滤波器，它的响应是基于窗口内图像区域中像素值的排序，由统计排序结果决定的值代替中心像素的值。</a:t>
            </a:r>
          </a:p>
          <a:p>
            <a:r>
              <a:rPr lang="zh-CN" altLang="en-US" sz="1200" dirty="0">
                <a:solidFill>
                  <a:srgbClr val="0000FF"/>
                </a:solidFill>
                <a:latin typeface="楷体" pitchFamily="49" charset="-122"/>
                <a:ea typeface="楷体" pitchFamily="49" charset="-122"/>
              </a:rPr>
              <a:t>       统计滤波器中最常见的例子就是</a:t>
            </a:r>
            <a:r>
              <a:rPr lang="zh-CN" altLang="en-US" sz="1200" dirty="0">
                <a:solidFill>
                  <a:srgbClr val="FF3300"/>
                </a:solidFill>
                <a:latin typeface="楷体" pitchFamily="49" charset="-122"/>
                <a:ea typeface="楷体" pitchFamily="49" charset="-122"/>
              </a:rPr>
              <a:t>中值滤波器</a:t>
            </a:r>
            <a:r>
              <a:rPr lang="zh-CN" altLang="en-US" sz="1200" dirty="0">
                <a:solidFill>
                  <a:srgbClr val="0000FF"/>
                </a:solidFill>
                <a:latin typeface="楷体" pitchFamily="49" charset="-122"/>
                <a:ea typeface="楷体" pitchFamily="49" charset="-122"/>
              </a:rPr>
              <a:t>。</a:t>
            </a:r>
          </a:p>
          <a:p>
            <a:pPr eaLnBrk="1" hangingPunct="1"/>
            <a:endParaRPr lang="zh-CN" altLang="zh-CN" dirty="0">
              <a:ea typeface="宋体" charset="-122"/>
            </a:endParaRPr>
          </a:p>
        </p:txBody>
      </p:sp>
    </p:spTree>
    <p:extLst>
      <p:ext uri="{BB962C8B-B14F-4D97-AF65-F5344CB8AC3E}">
        <p14:creationId xmlns:p14="http://schemas.microsoft.com/office/powerpoint/2010/main" val="15390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683D30D7-720E-43E6-A9F7-D3F6C3409C65}" type="slidenum">
              <a:rPr lang="en-US" altLang="zh-CN" sz="1200" smtClean="0"/>
              <a:pPr eaLnBrk="1" hangingPunct="1"/>
              <a:t>13</a:t>
            </a:fld>
            <a:endParaRPr lang="en-US" altLang="zh-CN" sz="1200"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35000"/>
              </a:spcBef>
              <a:buFont typeface="Wingdings" pitchFamily="2" charset="2"/>
              <a:buChar char="Ø"/>
            </a:pPr>
            <a:r>
              <a:rPr lang="zh-CN" altLang="en-US" sz="1200" dirty="0">
                <a:solidFill>
                  <a:srgbClr val="0000FF"/>
                </a:solidFill>
                <a:latin typeface="楷体" pitchFamily="49" charset="-122"/>
                <a:ea typeface="楷体" pitchFamily="49" charset="-122"/>
              </a:rPr>
              <a:t>用像素邻域内灰度的中值代替该像素的值。</a:t>
            </a:r>
          </a:p>
          <a:p>
            <a:pPr>
              <a:spcBef>
                <a:spcPct val="35000"/>
              </a:spcBef>
              <a:buFont typeface="Wingdings" pitchFamily="2" charset="2"/>
              <a:buChar char="Ø"/>
            </a:pPr>
            <a:r>
              <a:rPr lang="zh-CN" altLang="en-US" sz="1200" dirty="0">
                <a:solidFill>
                  <a:srgbClr val="0000FF"/>
                </a:solidFill>
                <a:latin typeface="楷体" pitchFamily="49" charset="-122"/>
                <a:ea typeface="楷体" pitchFamily="49" charset="-122"/>
              </a:rPr>
              <a:t>提供了优秀的去噪能力，比小尺寸的线性平滑滤波器的模糊程度明显要低。</a:t>
            </a:r>
          </a:p>
          <a:p>
            <a:pPr>
              <a:spcBef>
                <a:spcPct val="35000"/>
              </a:spcBef>
              <a:buFont typeface="Wingdings" pitchFamily="2" charset="2"/>
              <a:buChar char="Ø"/>
            </a:pPr>
            <a:r>
              <a:rPr lang="zh-CN" altLang="en-US" sz="1200" dirty="0">
                <a:solidFill>
                  <a:srgbClr val="0000FF"/>
                </a:solidFill>
                <a:latin typeface="楷体" pitchFamily="49" charset="-122"/>
                <a:ea typeface="楷体" pitchFamily="49" charset="-122"/>
              </a:rPr>
              <a:t>对处理脉冲噪声（也称为椒盐噪声）非常有效，因为这种噪声是以黑白点叠加在图像上的。 </a:t>
            </a:r>
          </a:p>
          <a:p>
            <a:pPr eaLnBrk="1" hangingPunct="1"/>
            <a:endParaRPr lang="zh-CN" altLang="zh-CN" dirty="0">
              <a:ea typeface="宋体" charset="-122"/>
            </a:endParaRPr>
          </a:p>
        </p:txBody>
      </p:sp>
    </p:spTree>
    <p:extLst>
      <p:ext uri="{BB962C8B-B14F-4D97-AF65-F5344CB8AC3E}">
        <p14:creationId xmlns:p14="http://schemas.microsoft.com/office/powerpoint/2010/main" val="1632087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98CF336A-B6DE-4EA4-9758-48586EFC6CC8}" type="slidenum">
              <a:rPr lang="en-US" altLang="zh-CN" sz="1200" smtClean="0"/>
              <a:pPr eaLnBrk="1" hangingPunct="1"/>
              <a:t>14</a:t>
            </a:fld>
            <a:endParaRPr lang="en-US" altLang="zh-CN" sz="1200"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Char char="Ø"/>
            </a:pPr>
            <a:r>
              <a:rPr lang="zh-CN" altLang="en-US" sz="1200" kern="1200" dirty="0">
                <a:solidFill>
                  <a:schemeClr val="tx1"/>
                </a:solidFill>
                <a:latin typeface="+mn-lt"/>
                <a:ea typeface="楷体" pitchFamily="49" charset="-122"/>
                <a:cs typeface="+mn-cs"/>
              </a:rPr>
              <a:t>中值</a:t>
            </a:r>
            <a:r>
              <a:rPr lang="en-US" altLang="zh-CN" sz="1200" kern="1200" dirty="0">
                <a:solidFill>
                  <a:schemeClr val="tx1"/>
                </a:solidFill>
                <a:latin typeface="+mn-lt"/>
                <a:ea typeface="楷体" pitchFamily="49" charset="-122"/>
                <a:cs typeface="+mn-cs"/>
              </a:rPr>
              <a:t>ξ——</a:t>
            </a:r>
            <a:r>
              <a:rPr lang="zh-CN" altLang="en-US" sz="1200" kern="1200" dirty="0">
                <a:solidFill>
                  <a:schemeClr val="tx1"/>
                </a:solidFill>
                <a:latin typeface="+mn-lt"/>
                <a:ea typeface="楷体" pitchFamily="49" charset="-122"/>
                <a:cs typeface="+mn-cs"/>
              </a:rPr>
              <a:t>数值集合中，有一半数值小于或等于</a:t>
            </a:r>
            <a:r>
              <a:rPr lang="en-US" altLang="zh-CN" sz="1200" kern="1200" dirty="0">
                <a:solidFill>
                  <a:schemeClr val="tx1"/>
                </a:solidFill>
                <a:latin typeface="+mn-lt"/>
                <a:ea typeface="楷体" pitchFamily="49" charset="-122"/>
                <a:cs typeface="+mn-cs"/>
              </a:rPr>
              <a:t>ξ</a:t>
            </a:r>
            <a:r>
              <a:rPr lang="zh-CN" altLang="en-US" sz="1200" kern="1200" dirty="0">
                <a:solidFill>
                  <a:schemeClr val="tx1"/>
                </a:solidFill>
                <a:latin typeface="+mn-lt"/>
                <a:ea typeface="楷体" pitchFamily="49" charset="-122"/>
                <a:cs typeface="+mn-cs"/>
              </a:rPr>
              <a:t>，还有一半大于或等于</a:t>
            </a:r>
            <a:r>
              <a:rPr lang="en-US" altLang="zh-CN" sz="1200" kern="1200" dirty="0">
                <a:solidFill>
                  <a:schemeClr val="tx1"/>
                </a:solidFill>
                <a:latin typeface="+mn-lt"/>
                <a:ea typeface="楷体" pitchFamily="49" charset="-122"/>
                <a:cs typeface="+mn-cs"/>
              </a:rPr>
              <a:t>ξ</a:t>
            </a:r>
            <a:r>
              <a:rPr lang="zh-CN" altLang="en-US" sz="1200" kern="1200" dirty="0">
                <a:solidFill>
                  <a:schemeClr val="tx1"/>
                </a:solidFill>
                <a:latin typeface="+mn-lt"/>
                <a:ea typeface="楷体" pitchFamily="49" charset="-122"/>
                <a:cs typeface="+mn-cs"/>
              </a:rPr>
              <a:t>。 </a:t>
            </a:r>
          </a:p>
          <a:p>
            <a:pPr>
              <a:buFont typeface="Wingdings" pitchFamily="2" charset="2"/>
              <a:buChar char="Ø"/>
            </a:pPr>
            <a:endParaRPr lang="zh-CN" altLang="en-US" sz="1200" kern="1200" dirty="0">
              <a:solidFill>
                <a:schemeClr val="tx1"/>
              </a:solidFill>
              <a:latin typeface="+mn-lt"/>
              <a:ea typeface="楷体" pitchFamily="49" charset="-122"/>
              <a:cs typeface="+mn-cs"/>
            </a:endParaRPr>
          </a:p>
          <a:p>
            <a:pPr>
              <a:buFont typeface="Wingdings" pitchFamily="2" charset="2"/>
              <a:buChar char="Ø"/>
            </a:pPr>
            <a:r>
              <a:rPr lang="zh-CN" altLang="en-US" sz="1200" kern="1200" dirty="0">
                <a:solidFill>
                  <a:schemeClr val="tx1"/>
                </a:solidFill>
                <a:latin typeface="+mn-lt"/>
                <a:ea typeface="楷体" pitchFamily="49" charset="-122"/>
                <a:cs typeface="+mn-cs"/>
              </a:rPr>
              <a:t>为了对一幅图像上的某个点作中值滤波处理。必须先将掩模内欲求的像素及其邻域的像素值排序，确定出中值，并将中值赋予该像素点。 </a:t>
            </a:r>
          </a:p>
          <a:p>
            <a:pPr eaLnBrk="1" hangingPunct="1"/>
            <a:endParaRPr lang="zh-CN" altLang="zh-CN" dirty="0">
              <a:ea typeface="宋体" charset="-122"/>
            </a:endParaRPr>
          </a:p>
        </p:txBody>
      </p:sp>
    </p:spTree>
    <p:extLst>
      <p:ext uri="{BB962C8B-B14F-4D97-AF65-F5344CB8AC3E}">
        <p14:creationId xmlns:p14="http://schemas.microsoft.com/office/powerpoint/2010/main" val="428059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3A2EC90-EB38-4132-87BB-2A8CC736563E}" type="slidenum">
              <a:rPr lang="en-US" altLang="zh-CN" sz="1200" smtClean="0"/>
              <a:pPr eaLnBrk="1" hangingPunct="1"/>
              <a:t>15</a:t>
            </a:fld>
            <a:endParaRPr lang="en-US" altLang="zh-CN" sz="1200"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000" kern="1200" dirty="0">
                <a:solidFill>
                  <a:schemeClr val="tx1"/>
                </a:solidFill>
                <a:latin typeface="+mn-lt"/>
                <a:ea typeface="楷体" pitchFamily="49" charset="-122"/>
                <a:cs typeface="+mn-cs"/>
              </a:rPr>
              <a:t>在一个</a:t>
            </a:r>
            <a:r>
              <a:rPr lang="en-US" altLang="zh-CN" sz="1000" kern="1200" dirty="0">
                <a:solidFill>
                  <a:schemeClr val="tx1"/>
                </a:solidFill>
                <a:latin typeface="+mn-lt"/>
                <a:ea typeface="楷体" pitchFamily="49" charset="-122"/>
                <a:cs typeface="+mn-cs"/>
              </a:rPr>
              <a:t>3×3</a:t>
            </a:r>
            <a:r>
              <a:rPr lang="zh-CN" altLang="en-US" sz="1000" kern="1200" dirty="0">
                <a:solidFill>
                  <a:schemeClr val="tx1"/>
                </a:solidFill>
                <a:latin typeface="+mn-lt"/>
                <a:ea typeface="楷体" pitchFamily="49" charset="-122"/>
                <a:cs typeface="+mn-cs"/>
              </a:rPr>
              <a:t>的邻域内有一系列像素值：</a:t>
            </a:r>
          </a:p>
          <a:p>
            <a:pPr eaLnBrk="1" hangingPunct="1"/>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21</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99</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22</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102</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97</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101</a:t>
            </a:r>
            <a:r>
              <a:rPr lang="zh-CN" altLang="en-US" sz="1000" kern="1200" dirty="0">
                <a:solidFill>
                  <a:schemeClr val="tx1"/>
                </a:solidFill>
                <a:latin typeface="+mn-lt"/>
                <a:ea typeface="楷体" pitchFamily="49" charset="-122"/>
                <a:cs typeface="+mn-cs"/>
              </a:rPr>
              <a:t>）</a:t>
            </a:r>
          </a:p>
          <a:p>
            <a:pPr eaLnBrk="1" hangingPunct="1"/>
            <a:endParaRPr lang="zh-CN" altLang="en-US" sz="1000" kern="1200" dirty="0">
              <a:solidFill>
                <a:schemeClr val="tx1"/>
              </a:solidFill>
              <a:latin typeface="+mn-lt"/>
              <a:ea typeface="楷体" pitchFamily="49" charset="-122"/>
              <a:cs typeface="+mn-cs"/>
            </a:endParaRPr>
          </a:p>
          <a:p>
            <a:pPr eaLnBrk="1" hangingPunct="1"/>
            <a:r>
              <a:rPr lang="zh-CN" altLang="en-US" sz="1000" kern="1200" dirty="0">
                <a:solidFill>
                  <a:schemeClr val="tx1"/>
                </a:solidFill>
                <a:latin typeface="+mn-lt"/>
                <a:ea typeface="楷体" pitchFamily="49" charset="-122"/>
                <a:cs typeface="+mn-cs"/>
              </a:rPr>
              <a:t>对这些值排序后为：</a:t>
            </a:r>
          </a:p>
          <a:p>
            <a:pPr eaLnBrk="1" hangingPunct="1"/>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21</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22</a:t>
            </a:r>
            <a:r>
              <a:rPr lang="zh-CN" altLang="en-US" sz="1000" kern="1200" dirty="0">
                <a:solidFill>
                  <a:schemeClr val="tx1"/>
                </a:solidFill>
                <a:latin typeface="+mn-lt"/>
                <a:ea typeface="楷体" pitchFamily="49" charset="-122"/>
                <a:cs typeface="+mn-cs"/>
              </a:rPr>
              <a:t>，</a:t>
            </a:r>
            <a:r>
              <a:rPr lang="en-US" altLang="zh-CN" sz="1000" kern="1200" dirty="0">
                <a:solidFill>
                  <a:srgbClr val="FF3300"/>
                </a:solidFill>
                <a:latin typeface="+mn-lt"/>
                <a:ea typeface="楷体" pitchFamily="49" charset="-122"/>
                <a:cs typeface="+mn-cs"/>
              </a:rPr>
              <a:t>97</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101</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012</a:t>
            </a:r>
            <a:r>
              <a:rPr lang="zh-CN" altLang="en-US" sz="1000" kern="1200" dirty="0">
                <a:solidFill>
                  <a:schemeClr val="tx1"/>
                </a:solidFill>
                <a:latin typeface="+mn-lt"/>
                <a:ea typeface="楷体" pitchFamily="49" charset="-122"/>
                <a:cs typeface="+mn-cs"/>
              </a:rPr>
              <a:t>）</a:t>
            </a:r>
          </a:p>
          <a:p>
            <a:pPr eaLnBrk="1" hangingPunct="1"/>
            <a:endParaRPr lang="zh-CN" altLang="en-US" sz="1000" kern="1200" dirty="0">
              <a:solidFill>
                <a:schemeClr val="tx1"/>
              </a:solidFill>
              <a:latin typeface="+mn-lt"/>
              <a:ea typeface="楷体" pitchFamily="49" charset="-122"/>
              <a:cs typeface="+mn-cs"/>
            </a:endParaRPr>
          </a:p>
          <a:p>
            <a:pPr eaLnBrk="1" hangingPunct="1"/>
            <a:r>
              <a:rPr lang="zh-CN" altLang="en-US" sz="1000" kern="1200" dirty="0">
                <a:solidFill>
                  <a:schemeClr val="tx1"/>
                </a:solidFill>
                <a:latin typeface="+mn-lt"/>
                <a:ea typeface="楷体" pitchFamily="49" charset="-122"/>
                <a:cs typeface="+mn-cs"/>
              </a:rPr>
              <a:t>中值：</a:t>
            </a:r>
            <a:r>
              <a:rPr lang="en-US" altLang="zh-CN" sz="1000" kern="1200" dirty="0">
                <a:solidFill>
                  <a:schemeClr val="tx1"/>
                </a:solidFill>
                <a:latin typeface="+mn-lt"/>
                <a:ea typeface="楷体" pitchFamily="49" charset="-122"/>
                <a:cs typeface="+mn-cs"/>
              </a:rPr>
              <a:t>97 </a:t>
            </a:r>
          </a:p>
          <a:p>
            <a:pPr eaLnBrk="1" hangingPunct="1"/>
            <a:endParaRPr lang="zh-CN" altLang="zh-CN" dirty="0">
              <a:ea typeface="宋体" charset="-122"/>
            </a:endParaRPr>
          </a:p>
        </p:txBody>
      </p:sp>
    </p:spTree>
    <p:extLst>
      <p:ext uri="{BB962C8B-B14F-4D97-AF65-F5344CB8AC3E}">
        <p14:creationId xmlns:p14="http://schemas.microsoft.com/office/powerpoint/2010/main" val="1003888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FA7F450-77E7-496A-88DE-70FABF430466}" type="slidenum">
              <a:rPr lang="en-US" altLang="zh-CN" sz="1200" smtClean="0"/>
              <a:pPr eaLnBrk="1" hangingPunct="1"/>
              <a:t>16</a:t>
            </a:fld>
            <a:endParaRPr lang="en-US" altLang="zh-CN" sz="12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kern="1200" dirty="0">
                <a:solidFill>
                  <a:schemeClr val="tx1"/>
                </a:solidFill>
                <a:latin typeface="+mn-lt"/>
                <a:ea typeface="楷体" pitchFamily="49" charset="-122"/>
                <a:cs typeface="+mn-cs"/>
              </a:rPr>
              <a:t>常用</a:t>
            </a:r>
            <a:r>
              <a:rPr lang="en-US" altLang="zh-CN" sz="1200" i="1" kern="1200" dirty="0" err="1">
                <a:solidFill>
                  <a:schemeClr val="tx1"/>
                </a:solidFill>
                <a:latin typeface="+mn-lt"/>
                <a:ea typeface="楷体" pitchFamily="49" charset="-122"/>
                <a:cs typeface="+mn-cs"/>
              </a:rPr>
              <a:t>n</a:t>
            </a:r>
            <a:r>
              <a:rPr lang="en-US" altLang="zh-CN" sz="1200" kern="1200" dirty="0" err="1">
                <a:solidFill>
                  <a:schemeClr val="tx1"/>
                </a:solidFill>
                <a:latin typeface="+mn-lt"/>
                <a:ea typeface="楷体" pitchFamily="49" charset="-122"/>
                <a:cs typeface="+mn-cs"/>
              </a:rPr>
              <a:t>×</a:t>
            </a:r>
            <a:r>
              <a:rPr lang="en-US" altLang="zh-CN" sz="1200" i="1" kern="1200" dirty="0" err="1">
                <a:solidFill>
                  <a:schemeClr val="tx1"/>
                </a:solidFill>
                <a:latin typeface="+mn-lt"/>
                <a:ea typeface="楷体" pitchFamily="49" charset="-122"/>
                <a:cs typeface="+mn-cs"/>
              </a:rPr>
              <a:t>n</a:t>
            </a:r>
            <a:r>
              <a:rPr lang="zh-CN" altLang="en-US" sz="1200" kern="1200" dirty="0">
                <a:solidFill>
                  <a:schemeClr val="tx1"/>
                </a:solidFill>
                <a:latin typeface="+mn-lt"/>
                <a:ea typeface="楷体" pitchFamily="49" charset="-122"/>
                <a:cs typeface="+mn-cs"/>
              </a:rPr>
              <a:t>的中值滤波器去除那些相对于其邻域像素更亮或更暗，并且其区域小于</a:t>
            </a:r>
            <a:r>
              <a:rPr lang="en-US" altLang="zh-CN" sz="1200" i="1" kern="1200" dirty="0">
                <a:solidFill>
                  <a:schemeClr val="tx1"/>
                </a:solidFill>
                <a:latin typeface="+mn-lt"/>
                <a:ea typeface="楷体" pitchFamily="49" charset="-122"/>
                <a:cs typeface="+mn-cs"/>
              </a:rPr>
              <a:t>n</a:t>
            </a:r>
            <a:r>
              <a:rPr lang="en-US" altLang="zh-CN" sz="1200" kern="1200" baseline="30000" dirty="0">
                <a:solidFill>
                  <a:schemeClr val="tx1"/>
                </a:solidFill>
                <a:latin typeface="+mn-lt"/>
                <a:ea typeface="楷体" pitchFamily="49" charset="-122"/>
                <a:cs typeface="+mn-cs"/>
              </a:rPr>
              <a:t>2</a:t>
            </a:r>
            <a:r>
              <a:rPr lang="en-US" altLang="zh-CN" sz="1200" kern="1200" dirty="0">
                <a:solidFill>
                  <a:schemeClr val="tx1"/>
                </a:solidFill>
                <a:latin typeface="+mn-lt"/>
                <a:ea typeface="楷体" pitchFamily="49" charset="-122"/>
                <a:cs typeface="+mn-cs"/>
              </a:rPr>
              <a:t>/2</a:t>
            </a:r>
            <a:r>
              <a:rPr lang="zh-CN" altLang="en-US" sz="1200" kern="1200" dirty="0">
                <a:solidFill>
                  <a:schemeClr val="tx1"/>
                </a:solidFill>
                <a:latin typeface="+mn-lt"/>
                <a:ea typeface="楷体" pitchFamily="49" charset="-122"/>
                <a:cs typeface="+mn-cs"/>
              </a:rPr>
              <a:t>（滤波器区域的一半）的孤立像素集。 </a:t>
            </a:r>
            <a:endParaRPr lang="zh-CN" altLang="zh-CN" dirty="0">
              <a:ea typeface="宋体" charset="-122"/>
            </a:endParaRPr>
          </a:p>
        </p:txBody>
      </p:sp>
    </p:spTree>
    <p:extLst>
      <p:ext uri="{BB962C8B-B14F-4D97-AF65-F5344CB8AC3E}">
        <p14:creationId xmlns:p14="http://schemas.microsoft.com/office/powerpoint/2010/main" val="3943113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05EB6C5-089F-41C1-89F5-11695ECDFD4A}" type="slidenum">
              <a:rPr lang="en-US" altLang="zh-CN" sz="1200" smtClean="0"/>
              <a:pPr eaLnBrk="1" hangingPunct="1"/>
              <a:t>17</a:t>
            </a:fld>
            <a:endParaRPr lang="en-US" altLang="zh-CN"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楷体" pitchFamily="49" charset="-122"/>
                <a:ea typeface="楷体" pitchFamily="49" charset="-122"/>
              </a:rPr>
              <a:t>突出图像中的细节或者增强被模糊了的细节。 </a:t>
            </a:r>
          </a:p>
          <a:p>
            <a:pPr eaLnBrk="1" hangingPunct="1"/>
            <a:endParaRPr lang="zh-CN" altLang="zh-CN" dirty="0">
              <a:ea typeface="宋体" charset="-122"/>
            </a:endParaRPr>
          </a:p>
        </p:txBody>
      </p:sp>
    </p:spTree>
    <p:extLst>
      <p:ext uri="{BB962C8B-B14F-4D97-AF65-F5344CB8AC3E}">
        <p14:creationId xmlns:p14="http://schemas.microsoft.com/office/powerpoint/2010/main" val="1336340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3C675EB-60ED-4E6E-B4B0-8D3795485495}" type="slidenum">
              <a:rPr lang="en-US" altLang="zh-CN" sz="1200" smtClean="0"/>
              <a:pPr eaLnBrk="1" hangingPunct="1"/>
              <a:t>18</a:t>
            </a:fld>
            <a:endParaRPr lang="en-US" altLang="zh-CN"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dirty="0">
                <a:solidFill>
                  <a:srgbClr val="FF3300"/>
                </a:solidFill>
                <a:latin typeface="楷体" pitchFamily="49" charset="-122"/>
                <a:ea typeface="楷体" pitchFamily="49" charset="-122"/>
              </a:rPr>
              <a:t>微分算子</a:t>
            </a:r>
            <a:r>
              <a:rPr lang="zh-CN" altLang="en-US" sz="1200" dirty="0">
                <a:latin typeface="楷体" pitchFamily="49" charset="-122"/>
                <a:ea typeface="楷体" pitchFamily="49" charset="-122"/>
              </a:rPr>
              <a:t>是实现锐化的工具，其响应程度与图像在该点处的突变程度有关。微分算子增强了边缘和其他突变（如噪声）并削弱了灰度变化缓慢的区域。 </a:t>
            </a:r>
            <a:endParaRPr lang="zh-CN" altLang="zh-CN" dirty="0">
              <a:ea typeface="宋体" charset="-122"/>
            </a:endParaRPr>
          </a:p>
        </p:txBody>
      </p:sp>
    </p:spTree>
    <p:extLst>
      <p:ext uri="{BB962C8B-B14F-4D97-AF65-F5344CB8AC3E}">
        <p14:creationId xmlns:p14="http://schemas.microsoft.com/office/powerpoint/2010/main" val="1841882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1551F150-612D-461E-B0E1-67C63AFEEBDF}" type="slidenum">
              <a:rPr lang="en-US" altLang="zh-CN" sz="1200" smtClean="0"/>
              <a:pPr eaLnBrk="1" hangingPunct="1"/>
              <a:t>19</a:t>
            </a:fld>
            <a:endParaRPr lang="en-US" altLang="zh-CN" sz="12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40000"/>
              </a:spcBef>
              <a:buFont typeface="Wingdings" pitchFamily="2" charset="2"/>
              <a:buChar char="Ø"/>
            </a:pPr>
            <a:r>
              <a:rPr lang="zh-CN" altLang="en-US" sz="1200" dirty="0">
                <a:solidFill>
                  <a:srgbClr val="0000FF"/>
                </a:solidFill>
                <a:latin typeface="楷体" pitchFamily="49" charset="-122"/>
                <a:ea typeface="楷体" pitchFamily="49" charset="-122"/>
              </a:rPr>
              <a:t>基于二阶微分的图像增强</a:t>
            </a:r>
            <a:r>
              <a:rPr lang="en-US" altLang="zh-CN" sz="1200" dirty="0">
                <a:solidFill>
                  <a:srgbClr val="0000FF"/>
                </a:solidFill>
                <a:latin typeface="楷体" pitchFamily="49" charset="-122"/>
                <a:ea typeface="楷体" pitchFamily="49" charset="-122"/>
              </a:rPr>
              <a:t>——</a:t>
            </a:r>
            <a:r>
              <a:rPr lang="zh-CN" altLang="en-US" sz="1200" dirty="0">
                <a:solidFill>
                  <a:srgbClr val="0000FF"/>
                </a:solidFill>
                <a:latin typeface="楷体" pitchFamily="49" charset="-122"/>
                <a:ea typeface="楷体" pitchFamily="49" charset="-122"/>
              </a:rPr>
              <a:t>拉普拉斯算子 </a:t>
            </a:r>
          </a:p>
          <a:p>
            <a:pPr>
              <a:spcBef>
                <a:spcPct val="40000"/>
              </a:spcBef>
              <a:buFont typeface="Wingdings" pitchFamily="2" charset="2"/>
              <a:buChar char="Ø"/>
            </a:pPr>
            <a:r>
              <a:rPr lang="zh-CN" altLang="en-US" sz="1200" dirty="0">
                <a:solidFill>
                  <a:srgbClr val="0000FF"/>
                </a:solidFill>
                <a:latin typeface="楷体" pitchFamily="49" charset="-122"/>
                <a:ea typeface="楷体" pitchFamily="49" charset="-122"/>
              </a:rPr>
              <a:t>基于一阶微分的图像增强</a:t>
            </a:r>
            <a:r>
              <a:rPr lang="en-US" altLang="zh-CN" sz="1200" dirty="0">
                <a:solidFill>
                  <a:srgbClr val="0000FF"/>
                </a:solidFill>
                <a:latin typeface="楷体" pitchFamily="49" charset="-122"/>
                <a:ea typeface="楷体" pitchFamily="49" charset="-122"/>
              </a:rPr>
              <a:t>——</a:t>
            </a:r>
            <a:r>
              <a:rPr lang="zh-CN" altLang="en-US" sz="1200" dirty="0">
                <a:solidFill>
                  <a:srgbClr val="0000FF"/>
                </a:solidFill>
                <a:latin typeface="楷体" pitchFamily="49" charset="-122"/>
                <a:ea typeface="楷体" pitchFamily="49" charset="-122"/>
              </a:rPr>
              <a:t>梯度法 </a:t>
            </a:r>
          </a:p>
          <a:p>
            <a:pPr eaLnBrk="1" hangingPunct="1"/>
            <a:endParaRPr lang="zh-CN" altLang="zh-CN" dirty="0">
              <a:ea typeface="宋体" charset="-122"/>
            </a:endParaRPr>
          </a:p>
        </p:txBody>
      </p:sp>
    </p:spTree>
    <p:extLst>
      <p:ext uri="{BB962C8B-B14F-4D97-AF65-F5344CB8AC3E}">
        <p14:creationId xmlns:p14="http://schemas.microsoft.com/office/powerpoint/2010/main" val="3520433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BA549020-F1F8-4FF9-BC3F-D2A73B6E28A0}" type="slidenum">
              <a:rPr lang="en-US" altLang="zh-CN" sz="1200" smtClean="0"/>
              <a:pPr eaLnBrk="1" hangingPunct="1"/>
              <a:t>20</a:t>
            </a:fld>
            <a:endParaRPr lang="en-US" altLang="zh-CN"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rgbClr val="000000"/>
                </a:solidFill>
                <a:latin typeface="+mn-lt"/>
                <a:ea typeface="楷体" pitchFamily="49" charset="-122"/>
                <a:cs typeface="Times New Roman" pitchFamily="18" charset="0"/>
              </a:rPr>
              <a:t>对于函数</a:t>
            </a:r>
            <a:r>
              <a:rPr lang="en-US" altLang="zh-CN" sz="1200" i="1" kern="1200" dirty="0">
                <a:solidFill>
                  <a:srgbClr val="000000"/>
                </a:solidFill>
                <a:latin typeface="+mn-lt"/>
                <a:ea typeface="楷体" pitchFamily="49" charset="-122"/>
                <a:cs typeface="Times New Roman" pitchFamily="18" charset="0"/>
              </a:rPr>
              <a:t>f</a:t>
            </a:r>
            <a:r>
              <a:rPr lang="en-US" altLang="zh-CN" sz="1200" kern="1200" dirty="0">
                <a:solidFill>
                  <a:srgbClr val="000000"/>
                </a:solidFill>
                <a:latin typeface="+mn-lt"/>
                <a:ea typeface="楷体" pitchFamily="49" charset="-122"/>
                <a:cs typeface="Times New Roman" pitchFamily="18" charset="0"/>
              </a:rPr>
              <a:t>(</a:t>
            </a:r>
            <a:r>
              <a:rPr lang="en-US" altLang="zh-CN" sz="1200" i="1" kern="1200" dirty="0">
                <a:solidFill>
                  <a:srgbClr val="000000"/>
                </a:solidFill>
                <a:latin typeface="+mn-lt"/>
                <a:ea typeface="楷体" pitchFamily="49" charset="-122"/>
                <a:cs typeface="Times New Roman" pitchFamily="18" charset="0"/>
              </a:rPr>
              <a:t>x</a:t>
            </a:r>
            <a:r>
              <a:rPr lang="en-US" altLang="zh-CN" sz="1200" kern="1200" dirty="0">
                <a:solidFill>
                  <a:srgbClr val="000000"/>
                </a:solidFill>
                <a:latin typeface="+mn-lt"/>
                <a:ea typeface="楷体" pitchFamily="49" charset="-122"/>
                <a:cs typeface="Times New Roman" pitchFamily="18" charset="0"/>
              </a:rPr>
              <a:t>)</a:t>
            </a:r>
            <a:r>
              <a:rPr lang="zh-CN" altLang="en-US" sz="1200" kern="1200" dirty="0">
                <a:solidFill>
                  <a:srgbClr val="000000"/>
                </a:solidFill>
                <a:latin typeface="+mn-lt"/>
                <a:ea typeface="楷体" pitchFamily="49" charset="-122"/>
                <a:cs typeface="Times New Roman" pitchFamily="18" charset="0"/>
              </a:rPr>
              <a:t>，用差值来表达一阶微分：</a:t>
            </a:r>
            <a:endParaRPr lang="zh-CN" altLang="en-US" sz="1200" kern="1200" dirty="0">
              <a:solidFill>
                <a:schemeClr val="tx1"/>
              </a:solidFill>
              <a:latin typeface="+mn-lt"/>
              <a:ea typeface="楷体" pitchFamily="49" charset="-122"/>
              <a:cs typeface="Times New Roman" pitchFamily="18" charset="0"/>
            </a:endParaRPr>
          </a:p>
          <a:p>
            <a:pPr eaLnBrk="1" hangingPunct="1"/>
            <a:endParaRPr lang="zh-CN" altLang="zh-CN" dirty="0">
              <a:ea typeface="宋体" charset="-122"/>
            </a:endParaRPr>
          </a:p>
        </p:txBody>
      </p:sp>
    </p:spTree>
    <p:extLst>
      <p:ext uri="{BB962C8B-B14F-4D97-AF65-F5344CB8AC3E}">
        <p14:creationId xmlns:p14="http://schemas.microsoft.com/office/powerpoint/2010/main" val="326866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A364EA5F-CA35-469C-9F0C-5E06890DBC6C}" type="slidenum">
              <a:rPr lang="en-US" altLang="zh-CN" sz="1200" smtClean="0"/>
              <a:pPr eaLnBrk="1" hangingPunct="1"/>
              <a:t>3</a:t>
            </a:fld>
            <a:endParaRPr lang="en-US" altLang="zh-CN"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a:latin typeface="楷体" pitchFamily="49" charset="-122"/>
                <a:ea typeface="楷体" pitchFamily="49" charset="-122"/>
              </a:rPr>
              <a:t> </a:t>
            </a:r>
            <a:r>
              <a:rPr lang="zh-CN" altLang="en-US" sz="1200" dirty="0">
                <a:latin typeface="楷体" pitchFamily="49" charset="-122"/>
                <a:ea typeface="楷体" pitchFamily="49" charset="-122"/>
              </a:rPr>
              <a:t>平滑空间滤波器用于模糊处理和减少噪声。模糊处理经常用于预处理，例如，在提取大的目标之前去除图像中一些琐碎的细节，桥接直线或曲线的缝隙。 </a:t>
            </a:r>
            <a:endParaRPr lang="zh-CN" altLang="zh-CN" dirty="0">
              <a:ea typeface="宋体" charset="-122"/>
            </a:endParaRPr>
          </a:p>
        </p:txBody>
      </p:sp>
    </p:spTree>
    <p:extLst>
      <p:ext uri="{BB962C8B-B14F-4D97-AF65-F5344CB8AC3E}">
        <p14:creationId xmlns:p14="http://schemas.microsoft.com/office/powerpoint/2010/main" val="1018943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3EA60E1-6F41-4A4F-A93A-0B507C98B166}" type="slidenum">
              <a:rPr lang="en-US" altLang="zh-CN" sz="1200" smtClean="0"/>
              <a:pPr eaLnBrk="1" hangingPunct="1"/>
              <a:t>21</a:t>
            </a:fld>
            <a:endParaRPr lang="en-US" altLang="zh-CN" sz="12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FF"/>
                </a:solidFill>
                <a:latin typeface="+mn-lt"/>
                <a:ea typeface="楷体" pitchFamily="49" charset="-122"/>
                <a:cs typeface="+mn-cs"/>
              </a:rPr>
              <a:t>(a) </a:t>
            </a:r>
            <a:r>
              <a:rPr lang="zh-CN" altLang="en-US" sz="1200" kern="1200" dirty="0">
                <a:solidFill>
                  <a:srgbClr val="0000FF"/>
                </a:solidFill>
                <a:latin typeface="+mn-lt"/>
                <a:ea typeface="楷体" pitchFamily="49" charset="-122"/>
                <a:cs typeface="+mn-cs"/>
              </a:rPr>
              <a:t>一幅简单图像，包含各种实心物体、一条线及一个单一噪声点。</a:t>
            </a:r>
            <a:r>
              <a:rPr lang="zh-CN" altLang="en-US" sz="900" kern="1200" dirty="0">
                <a:solidFill>
                  <a:srgbClr val="0000FF"/>
                </a:solidFill>
                <a:latin typeface="+mn-lt"/>
                <a:ea typeface="楷体" pitchFamily="49" charset="-122"/>
                <a:cs typeface="+mn-cs"/>
              </a:rPr>
              <a:t> </a:t>
            </a:r>
            <a:r>
              <a:rPr lang="en-US" altLang="zh-CN" sz="1200" kern="1200" dirty="0">
                <a:solidFill>
                  <a:srgbClr val="0000FF"/>
                </a:solidFill>
                <a:latin typeface="+mn-lt"/>
                <a:ea typeface="楷体" pitchFamily="49" charset="-122"/>
                <a:cs typeface="+mn-cs"/>
              </a:rPr>
              <a:t>(b) </a:t>
            </a:r>
            <a:r>
              <a:rPr lang="zh-CN" altLang="en-US" sz="1200" kern="1200" dirty="0">
                <a:solidFill>
                  <a:srgbClr val="0000FF"/>
                </a:solidFill>
                <a:latin typeface="+mn-lt"/>
                <a:ea typeface="楷体" pitchFamily="49" charset="-122"/>
                <a:cs typeface="+mn-cs"/>
              </a:rPr>
              <a:t>沿图像中心并且包含一个噪声点的一维水平灰度剖面图。</a:t>
            </a:r>
            <a:r>
              <a:rPr lang="en-US" altLang="zh-CN" sz="1200" kern="1200" dirty="0">
                <a:solidFill>
                  <a:srgbClr val="0000FF"/>
                </a:solidFill>
                <a:latin typeface="+mn-lt"/>
                <a:ea typeface="楷体" pitchFamily="49" charset="-122"/>
                <a:cs typeface="+mn-cs"/>
              </a:rPr>
              <a:t>(c) </a:t>
            </a:r>
            <a:r>
              <a:rPr lang="zh-CN" altLang="en-US" sz="1200" kern="1200" dirty="0">
                <a:solidFill>
                  <a:srgbClr val="0000FF"/>
                </a:solidFill>
                <a:latin typeface="+mn-lt"/>
                <a:ea typeface="楷体" pitchFamily="49" charset="-122"/>
                <a:cs typeface="+mn-cs"/>
              </a:rPr>
              <a:t>简化的剖面图（用虚线连接点以简化描述）</a:t>
            </a:r>
          </a:p>
          <a:p>
            <a:pPr eaLnBrk="1" hangingPunct="1"/>
            <a:endParaRPr lang="zh-CN" altLang="zh-CN" dirty="0">
              <a:ea typeface="宋体" charset="-122"/>
            </a:endParaRPr>
          </a:p>
        </p:txBody>
      </p:sp>
    </p:spTree>
    <p:extLst>
      <p:ext uri="{BB962C8B-B14F-4D97-AF65-F5344CB8AC3E}">
        <p14:creationId xmlns:p14="http://schemas.microsoft.com/office/powerpoint/2010/main" val="232809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327D8158-51F8-4B6F-AD99-AD57930BB16B}" type="slidenum">
              <a:rPr lang="en-US" altLang="zh-CN" sz="1200" smtClean="0"/>
              <a:pPr eaLnBrk="1" hangingPunct="1"/>
              <a:t>22</a:t>
            </a:fld>
            <a:endParaRPr lang="en-US" altLang="zh-CN" sz="12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楷体" pitchFamily="49" charset="-122"/>
                <a:cs typeface="+mn-cs"/>
              </a:rPr>
              <a:t>对于函数</a:t>
            </a:r>
            <a:r>
              <a:rPr lang="en-US" altLang="zh-CN" sz="1200" kern="1200" dirty="0">
                <a:solidFill>
                  <a:schemeClr val="tx1"/>
                </a:solidFill>
                <a:latin typeface="+mn-lt"/>
                <a:ea typeface="楷体" pitchFamily="49" charset="-122"/>
                <a:cs typeface="+mn-cs"/>
              </a:rPr>
              <a:t>f(</a:t>
            </a:r>
            <a:r>
              <a:rPr lang="en-US" altLang="zh-CN" sz="1200" kern="1200" dirty="0" err="1">
                <a:solidFill>
                  <a:schemeClr val="tx1"/>
                </a:solidFill>
                <a:latin typeface="+mn-lt"/>
                <a:ea typeface="楷体" pitchFamily="49" charset="-122"/>
                <a:cs typeface="+mn-cs"/>
              </a:rPr>
              <a:t>x,y</a:t>
            </a:r>
            <a:r>
              <a:rPr lang="en-US" altLang="zh-CN" sz="1200" kern="1200" dirty="0">
                <a:solidFill>
                  <a:schemeClr val="tx1"/>
                </a:solidFill>
                <a:latin typeface="+mn-lt"/>
                <a:ea typeface="楷体" pitchFamily="49" charset="-122"/>
                <a:cs typeface="+mn-cs"/>
              </a:rPr>
              <a:t>)</a:t>
            </a:r>
            <a:r>
              <a:rPr lang="zh-CN" altLang="en-US" sz="1200" kern="1200" dirty="0">
                <a:solidFill>
                  <a:schemeClr val="tx1"/>
                </a:solidFill>
                <a:latin typeface="+mn-lt"/>
                <a:ea typeface="楷体" pitchFamily="49" charset="-122"/>
                <a:cs typeface="+mn-cs"/>
              </a:rPr>
              <a:t>，首先定义一个二维列向量：</a:t>
            </a:r>
          </a:p>
          <a:p>
            <a:pPr eaLnBrk="1" hangingPunct="1"/>
            <a:endParaRPr lang="zh-CN" altLang="zh-CN" dirty="0">
              <a:ea typeface="宋体" charset="-122"/>
            </a:endParaRPr>
          </a:p>
        </p:txBody>
      </p:sp>
    </p:spTree>
    <p:extLst>
      <p:ext uri="{BB962C8B-B14F-4D97-AF65-F5344CB8AC3E}">
        <p14:creationId xmlns:p14="http://schemas.microsoft.com/office/powerpoint/2010/main" val="1789107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49D17BEC-C229-4307-8159-4499DC2D08D1}" type="slidenum">
              <a:rPr lang="en-US" altLang="zh-CN" sz="1200" smtClean="0"/>
              <a:pPr eaLnBrk="1" hangingPunct="1"/>
              <a:t>23</a:t>
            </a:fld>
            <a:endParaRPr lang="en-US" altLang="zh-CN"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itchFamily="49" charset="-122"/>
                <a:ea typeface="楷体" pitchFamily="49" charset="-122"/>
              </a:rPr>
              <a:t>当对整幅图像计算梯度时，运算量会很大，因此，在实际操作中，常用绝对值代替平方与平方根运算近似求梯度的模值： </a:t>
            </a:r>
          </a:p>
          <a:p>
            <a:pPr eaLnBrk="1" hangingPunct="1"/>
            <a:endParaRPr lang="zh-CN" altLang="zh-CN" dirty="0">
              <a:ea typeface="宋体" charset="-122"/>
            </a:endParaRPr>
          </a:p>
        </p:txBody>
      </p:sp>
    </p:spTree>
    <p:extLst>
      <p:ext uri="{BB962C8B-B14F-4D97-AF65-F5344CB8AC3E}">
        <p14:creationId xmlns:p14="http://schemas.microsoft.com/office/powerpoint/2010/main" val="131733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049118A-8135-421B-BA03-3714CADA672A}" type="slidenum">
              <a:rPr lang="en-US" altLang="zh-CN" sz="1200" smtClean="0"/>
              <a:pPr eaLnBrk="1" hangingPunct="1"/>
              <a:t>24</a:t>
            </a:fld>
            <a:endParaRPr lang="en-US" altLang="zh-CN"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i="1" kern="1200" dirty="0" err="1">
                <a:solidFill>
                  <a:schemeClr val="tx1"/>
                </a:solidFill>
                <a:latin typeface="+mn-lt"/>
                <a:ea typeface="楷体" pitchFamily="49" charset="-122"/>
                <a:cs typeface="+mn-cs"/>
              </a:rPr>
              <a:t>z</a:t>
            </a:r>
            <a:r>
              <a:rPr lang="en-US" altLang="zh-CN" sz="1000" i="1" kern="1200" baseline="-25000" dirty="0" err="1">
                <a:solidFill>
                  <a:schemeClr val="tx1"/>
                </a:solidFill>
                <a:latin typeface="+mn-lt"/>
                <a:ea typeface="楷体" pitchFamily="49" charset="-122"/>
                <a:cs typeface="+mn-cs"/>
              </a:rPr>
              <a:t>i</a:t>
            </a:r>
            <a:r>
              <a:rPr lang="zh-CN" altLang="en-US" sz="1000" kern="1200" dirty="0">
                <a:solidFill>
                  <a:schemeClr val="tx1"/>
                </a:solidFill>
                <a:latin typeface="+mn-lt"/>
                <a:ea typeface="楷体" pitchFamily="49" charset="-122"/>
                <a:cs typeface="+mn-cs"/>
              </a:rPr>
              <a:t>为像素值，</a:t>
            </a:r>
            <a:r>
              <a:rPr lang="en-US" altLang="zh-CN" sz="1000" i="1" kern="1200" dirty="0">
                <a:solidFill>
                  <a:schemeClr val="tx1"/>
                </a:solidFill>
                <a:latin typeface="+mn-lt"/>
                <a:ea typeface="楷体" pitchFamily="49" charset="-122"/>
                <a:cs typeface="+mn-cs"/>
              </a:rPr>
              <a:t>z</a:t>
            </a:r>
            <a:r>
              <a:rPr lang="en-US" altLang="zh-CN" sz="1000" kern="1200" baseline="-25000" dirty="0">
                <a:solidFill>
                  <a:schemeClr val="tx1"/>
                </a:solidFill>
                <a:latin typeface="+mn-lt"/>
                <a:ea typeface="楷体" pitchFamily="49" charset="-122"/>
                <a:cs typeface="+mn-cs"/>
              </a:rPr>
              <a:t>5</a:t>
            </a:r>
            <a:r>
              <a:rPr lang="zh-CN" altLang="en-US" sz="1000" kern="1200" dirty="0">
                <a:solidFill>
                  <a:schemeClr val="tx1"/>
                </a:solidFill>
                <a:latin typeface="+mn-lt"/>
                <a:ea typeface="楷体" pitchFamily="49" charset="-122"/>
                <a:cs typeface="+mn-cs"/>
              </a:rPr>
              <a:t>为当前像素 </a:t>
            </a:r>
            <a:endParaRPr lang="en-US" altLang="zh-CN" sz="1000" kern="1200" dirty="0">
              <a:solidFill>
                <a:schemeClr val="tx1"/>
              </a:solidFill>
              <a:latin typeface="+mn-lt"/>
              <a:ea typeface="楷体" pitchFamily="49"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000" kern="1200" dirty="0">
              <a:solidFill>
                <a:schemeClr val="tx1"/>
              </a:solidFill>
              <a:latin typeface="+mn-lt"/>
              <a:ea typeface="楷体" pitchFamily="49"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tx1"/>
                </a:solidFill>
                <a:latin typeface="+mn-lt"/>
                <a:ea typeface="楷体" pitchFamily="49" charset="-122"/>
                <a:cs typeface="+mn-cs"/>
              </a:rPr>
              <a:t>Robert </a:t>
            </a:r>
            <a:r>
              <a:rPr lang="zh-CN" altLang="en-US" sz="1000" kern="1200" dirty="0">
                <a:solidFill>
                  <a:schemeClr val="tx1"/>
                </a:solidFill>
                <a:latin typeface="+mn-lt"/>
                <a:ea typeface="楷体" pitchFamily="49" charset="-122"/>
                <a:cs typeface="+mn-cs"/>
              </a:rPr>
              <a:t>交叉梯度算子，左上角对应当前像素。它们采用了如下交叉差分算法：</a:t>
            </a:r>
            <a:r>
              <a:rPr lang="en-US" altLang="zh-CN" sz="1000" kern="1200" dirty="0" err="1">
                <a:solidFill>
                  <a:schemeClr val="tx1"/>
                </a:solidFill>
                <a:latin typeface="+mn-lt"/>
                <a:ea typeface="楷体" pitchFamily="49" charset="-122"/>
                <a:cs typeface="+mn-cs"/>
              </a:rPr>
              <a:t>Gx</a:t>
            </a:r>
            <a:r>
              <a:rPr lang="en-US" altLang="zh-CN" sz="1000" kern="1200" dirty="0">
                <a:solidFill>
                  <a:schemeClr val="tx1"/>
                </a:solidFill>
                <a:latin typeface="+mn-lt"/>
                <a:ea typeface="楷体" pitchFamily="49" charset="-122"/>
                <a:cs typeface="+mn-cs"/>
              </a:rPr>
              <a:t>=(z9-z5)</a:t>
            </a:r>
            <a:r>
              <a:rPr lang="zh-CN" altLang="en-US" sz="1000" kern="1200" dirty="0">
                <a:solidFill>
                  <a:schemeClr val="tx1"/>
                </a:solidFill>
                <a:latin typeface="+mn-lt"/>
                <a:ea typeface="楷体" pitchFamily="49" charset="-122"/>
                <a:cs typeface="+mn-cs"/>
              </a:rPr>
              <a:t>和</a:t>
            </a:r>
            <a:r>
              <a:rPr lang="en-US" altLang="zh-CN" sz="1000" kern="1200" dirty="0" err="1">
                <a:solidFill>
                  <a:schemeClr val="tx1"/>
                </a:solidFill>
                <a:latin typeface="+mn-lt"/>
                <a:ea typeface="楷体" pitchFamily="49" charset="-122"/>
                <a:cs typeface="+mn-cs"/>
              </a:rPr>
              <a:t>Gy</a:t>
            </a:r>
            <a:r>
              <a:rPr lang="en-US" altLang="zh-CN" sz="1000" kern="1200" dirty="0">
                <a:solidFill>
                  <a:schemeClr val="tx1"/>
                </a:solidFill>
                <a:latin typeface="+mn-lt"/>
                <a:ea typeface="楷体" pitchFamily="49" charset="-122"/>
                <a:cs typeface="+mn-cs"/>
              </a:rPr>
              <a:t>=(z8-z6)</a:t>
            </a:r>
            <a:r>
              <a:rPr lang="zh-CN" altLang="en-US" sz="1000" kern="1200" dirty="0">
                <a:solidFill>
                  <a:schemeClr val="tx1"/>
                </a:solidFill>
                <a:latin typeface="+mn-lt"/>
                <a:ea typeface="楷体" pitchFamily="49" charset="-122"/>
                <a:cs typeface="+mn-cs"/>
              </a:rPr>
              <a:t>。梯度算法：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000" kern="1200" dirty="0">
              <a:solidFill>
                <a:schemeClr val="tx1"/>
              </a:solidFill>
              <a:latin typeface="+mn-lt"/>
              <a:ea typeface="楷体" pitchFamily="49" charset="-122"/>
              <a:cs typeface="+mn-cs"/>
            </a:endParaRPr>
          </a:p>
          <a:p>
            <a:pPr eaLnBrk="1" hangingPunct="1"/>
            <a:endParaRPr lang="zh-CN" altLang="zh-CN" dirty="0">
              <a:ea typeface="宋体" charset="-122"/>
            </a:endParaRPr>
          </a:p>
        </p:txBody>
      </p:sp>
    </p:spTree>
    <p:extLst>
      <p:ext uri="{BB962C8B-B14F-4D97-AF65-F5344CB8AC3E}">
        <p14:creationId xmlns:p14="http://schemas.microsoft.com/office/powerpoint/2010/main" val="2550011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50A5E85-5B93-4FBF-9930-35859DEC7DC2}" type="slidenum">
              <a:rPr lang="en-US" altLang="zh-CN" sz="1200" smtClean="0"/>
              <a:pPr eaLnBrk="1" hangingPunct="1"/>
              <a:t>25</a:t>
            </a:fld>
            <a:endParaRPr lang="en-US" altLang="zh-CN"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923301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A1D8A348-C042-4BDF-BD70-E2526338FFD6}" type="slidenum">
              <a:rPr lang="en-US" altLang="zh-CN" sz="1200" smtClean="0"/>
              <a:pPr eaLnBrk="1" hangingPunct="1"/>
              <a:t>26</a:t>
            </a:fld>
            <a:endParaRPr lang="en-US" altLang="zh-CN"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楷体" pitchFamily="49" charset="-122"/>
                <a:cs typeface="+mn-cs"/>
              </a:rPr>
              <a:t>在</a:t>
            </a:r>
            <a:r>
              <a:rPr lang="en-US" altLang="zh-CN" sz="1200" i="1" kern="1200" dirty="0">
                <a:solidFill>
                  <a:schemeClr val="tx1"/>
                </a:solidFill>
                <a:latin typeface="+mn-lt"/>
                <a:ea typeface="楷体" pitchFamily="49" charset="-122"/>
                <a:cs typeface="+mn-cs"/>
              </a:rPr>
              <a:t>x</a:t>
            </a:r>
            <a:r>
              <a:rPr lang="zh-CN" altLang="en-US" sz="1200" kern="1200" dirty="0">
                <a:solidFill>
                  <a:schemeClr val="tx1"/>
                </a:solidFill>
                <a:latin typeface="+mn-lt"/>
                <a:ea typeface="楷体" pitchFamily="49" charset="-122"/>
                <a:cs typeface="+mn-cs"/>
              </a:rPr>
              <a:t>方向上对二阶偏微分采用下列定义： </a:t>
            </a:r>
          </a:p>
          <a:p>
            <a:pPr eaLnBrk="1" hangingPunct="1"/>
            <a:endParaRPr lang="zh-CN" altLang="zh-CN" dirty="0">
              <a:ea typeface="宋体" charset="-122"/>
            </a:endParaRPr>
          </a:p>
        </p:txBody>
      </p:sp>
    </p:spTree>
    <p:extLst>
      <p:ext uri="{BB962C8B-B14F-4D97-AF65-F5344CB8AC3E}">
        <p14:creationId xmlns:p14="http://schemas.microsoft.com/office/powerpoint/2010/main" val="3333353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F19AB7D-7DC8-47AA-9038-1ADAD8CDFCC4}" type="slidenum">
              <a:rPr lang="en-US" altLang="zh-CN" sz="1200" smtClean="0"/>
              <a:pPr eaLnBrk="1" hangingPunct="1"/>
              <a:t>27</a:t>
            </a:fld>
            <a:endParaRPr lang="en-US" altLang="zh-CN"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ea typeface="宋体" charset="-122"/>
              </a:rPr>
              <a:t>各向同性，旋转不变。</a:t>
            </a:r>
            <a:endParaRPr lang="zh-CN" altLang="zh-CN" dirty="0">
              <a:ea typeface="宋体" charset="-122"/>
            </a:endParaRPr>
          </a:p>
        </p:txBody>
      </p:sp>
    </p:spTree>
    <p:extLst>
      <p:ext uri="{BB962C8B-B14F-4D97-AF65-F5344CB8AC3E}">
        <p14:creationId xmlns:p14="http://schemas.microsoft.com/office/powerpoint/2010/main" val="2488272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C16407E4-B1E9-42FA-BA70-81908EBEFECE}" type="slidenum">
              <a:rPr lang="en-US" altLang="zh-CN" sz="1200" smtClean="0"/>
              <a:pPr eaLnBrk="1" hangingPunct="1"/>
              <a:t>28</a:t>
            </a:fld>
            <a:endParaRPr lang="en-US" altLang="zh-CN"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ea typeface="宋体" charset="-122"/>
              </a:rPr>
              <a:t>对角线上的元素也可以考虑进来设计掩膜</a:t>
            </a:r>
            <a:endParaRPr lang="zh-CN" altLang="zh-CN" dirty="0">
              <a:ea typeface="宋体" charset="-122"/>
            </a:endParaRPr>
          </a:p>
        </p:txBody>
      </p:sp>
    </p:spTree>
    <p:extLst>
      <p:ext uri="{BB962C8B-B14F-4D97-AF65-F5344CB8AC3E}">
        <p14:creationId xmlns:p14="http://schemas.microsoft.com/office/powerpoint/2010/main" val="53834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51625801-5925-47C9-B379-FBF06F239AD0}" type="slidenum">
              <a:rPr lang="en-US" altLang="zh-CN" sz="1200" smtClean="0"/>
              <a:pPr eaLnBrk="1" hangingPunct="1"/>
              <a:t>29</a:t>
            </a:fld>
            <a:endParaRPr lang="en-US" altLang="zh-CN"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093435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20447197-8519-48C5-8E49-6DB43756442C}" type="slidenum">
              <a:rPr lang="en-US" altLang="zh-CN" sz="1200" smtClean="0"/>
              <a:pPr eaLnBrk="1" hangingPunct="1"/>
              <a:t>30</a:t>
            </a:fld>
            <a:endParaRPr lang="en-US" altLang="zh-CN"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FF"/>
                </a:solidFill>
                <a:latin typeface="楷体" pitchFamily="49" charset="-122"/>
                <a:ea typeface="楷体" pitchFamily="49" charset="-122"/>
              </a:rPr>
              <a:t>当拉普拉斯滤波后的图像与其它图像合并时（相加或相减），则必须考虑符号上的差别。 </a:t>
            </a:r>
          </a:p>
          <a:p>
            <a:pPr eaLnBrk="1" hangingPunct="1"/>
            <a:endParaRPr lang="zh-CN" altLang="zh-CN" dirty="0">
              <a:ea typeface="宋体" charset="-122"/>
            </a:endParaRPr>
          </a:p>
        </p:txBody>
      </p:sp>
    </p:spTree>
    <p:extLst>
      <p:ext uri="{BB962C8B-B14F-4D97-AF65-F5344CB8AC3E}">
        <p14:creationId xmlns:p14="http://schemas.microsoft.com/office/powerpoint/2010/main" val="2903128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7218894-4921-4EA2-80E6-E167704AACB2}" type="slidenum">
              <a:rPr lang="en-US" altLang="zh-CN" sz="1200" smtClean="0"/>
              <a:pPr eaLnBrk="1" hangingPunct="1"/>
              <a:t>4</a:t>
            </a:fld>
            <a:endParaRPr lang="en-US" altLang="zh-CN" sz="12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222597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AA96304-4EA6-4D5B-ACEA-371B72F80326}" type="slidenum">
              <a:rPr lang="en-US" altLang="zh-CN" sz="1200" smtClean="0"/>
              <a:pPr eaLnBrk="1" hangingPunct="1"/>
              <a:t>31</a:t>
            </a:fld>
            <a:endParaRPr lang="en-US" altLang="zh-CN"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将原始图像和拉普拉斯图像叠加在一起的简单方法可以保护拉普拉斯锐化处理的效果，同时又能复原背景信息。 </a:t>
            </a:r>
          </a:p>
          <a:p>
            <a:pPr eaLnBrk="1" hangingPunct="1"/>
            <a:endParaRPr lang="zh-CN" altLang="zh-CN" dirty="0">
              <a:ea typeface="宋体" charset="-122"/>
            </a:endParaRPr>
          </a:p>
        </p:txBody>
      </p:sp>
    </p:spTree>
    <p:extLst>
      <p:ext uri="{BB962C8B-B14F-4D97-AF65-F5344CB8AC3E}">
        <p14:creationId xmlns:p14="http://schemas.microsoft.com/office/powerpoint/2010/main" val="1921356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283A5B23-22E4-4731-B90D-9BC01CB6AD15}" type="slidenum">
              <a:rPr lang="en-US" altLang="zh-CN" sz="1200" smtClean="0"/>
              <a:pPr eaLnBrk="1" hangingPunct="1"/>
              <a:t>32</a:t>
            </a:fld>
            <a:endParaRPr lang="en-US" altLang="zh-CN"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521364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F13F80A-C2C8-451D-AA7F-D6A615BB05EC}" type="slidenum">
              <a:rPr lang="en-US" altLang="zh-CN" sz="1200" smtClean="0"/>
              <a:pPr eaLnBrk="1" hangingPunct="1"/>
              <a:t>33</a:t>
            </a:fld>
            <a:endParaRPr lang="en-US" altLang="zh-CN" sz="12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714586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D3375B9-5EC0-43B2-8748-15E2C250D246}" type="slidenum">
              <a:rPr lang="en-US" altLang="zh-CN" sz="1200" smtClean="0"/>
              <a:pPr eaLnBrk="1" hangingPunct="1"/>
              <a:t>34</a:t>
            </a:fld>
            <a:endParaRPr lang="en-US" altLang="zh-CN"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061582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4E00C75-B1A5-42EF-A64A-D99ADF378939}" type="slidenum">
              <a:rPr lang="en-US" altLang="zh-CN" sz="1200" smtClean="0"/>
              <a:pPr eaLnBrk="1" hangingPunct="1"/>
              <a:t>35</a:t>
            </a:fld>
            <a:endParaRPr lang="en-US" altLang="zh-CN"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4141113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6F26C17-C5C7-4485-B910-E9B844095D8E}" type="slidenum">
              <a:rPr lang="en-US" altLang="zh-CN"/>
              <a:pPr/>
              <a:t>98</a:t>
            </a:fld>
            <a:endParaRPr lang="en-US" altLang="zh-CN"/>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89769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6570653-13E2-4BDB-B94D-2AE5287383F5}" type="slidenum">
              <a:rPr lang="en-US" altLang="zh-CN"/>
              <a:pPr/>
              <a:t>99</a:t>
            </a:fld>
            <a:endParaRPr lang="en-US" altLang="zh-CN"/>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70258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1E4B89F-6EE2-4197-B921-6D01FF427E19}" type="slidenum">
              <a:rPr lang="en-US" altLang="zh-CN"/>
              <a:pPr/>
              <a:t>100</a:t>
            </a:fld>
            <a:endParaRPr lang="en-US" altLang="zh-CN"/>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50533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54F0895-EBFF-4D8F-8008-79E4C65554BE}" type="slidenum">
              <a:rPr lang="en-US" altLang="zh-CN"/>
              <a:pPr/>
              <a:t>101</a:t>
            </a:fld>
            <a:endParaRPr lang="en-US" altLang="zh-CN"/>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2984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2338439-942A-4A7A-A805-1E490C29031C}" type="slidenum">
              <a:rPr lang="en-US" altLang="zh-CN"/>
              <a:pPr/>
              <a:t>102</a:t>
            </a:fld>
            <a:endParaRPr lang="en-US" altLang="zh-CN"/>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98820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5FC3DB02-5A64-4F4B-AC66-7ADA234851C2}" type="slidenum">
              <a:rPr lang="en-US" altLang="zh-CN" sz="1200" smtClean="0"/>
              <a:pPr eaLnBrk="1" hangingPunct="1"/>
              <a:t>5</a:t>
            </a:fld>
            <a:endParaRPr lang="en-US" altLang="zh-CN"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FF"/>
                </a:solidFill>
                <a:latin typeface="楷体" pitchFamily="49" charset="-122"/>
                <a:ea typeface="楷体" pitchFamily="49" charset="-122"/>
              </a:rPr>
              <a:t>平滑线性空间滤波器的输出是包含在滤波掩模邻域内像素的简单平均值。因此，这些滤波器也称为均值滤波器。</a:t>
            </a:r>
          </a:p>
          <a:p>
            <a:pPr eaLnBrk="1" hangingPunct="1"/>
            <a:endParaRPr lang="zh-CN" altLang="zh-CN" dirty="0">
              <a:ea typeface="宋体" charset="-122"/>
            </a:endParaRPr>
          </a:p>
        </p:txBody>
      </p:sp>
    </p:spTree>
    <p:extLst>
      <p:ext uri="{BB962C8B-B14F-4D97-AF65-F5344CB8AC3E}">
        <p14:creationId xmlns:p14="http://schemas.microsoft.com/office/powerpoint/2010/main" val="2016808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FB0D3B7-DD09-4E41-94EE-B75B64A33E74}" type="slidenum">
              <a:rPr lang="en-US" altLang="zh-CN"/>
              <a:pPr/>
              <a:t>103</a:t>
            </a:fld>
            <a:endParaRPr lang="en-US" altLang="zh-CN"/>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55428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5A4F664-E0E2-458F-9A72-1917F8CBB733}" type="slidenum">
              <a:rPr lang="en-US" altLang="zh-CN"/>
              <a:pPr/>
              <a:t>104</a:t>
            </a:fld>
            <a:endParaRPr lang="en-US" altLang="zh-CN"/>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82531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B3EC52C-46A7-4661-A1F6-2E2BCF5A405F}" type="slidenum">
              <a:rPr lang="en-US" altLang="zh-CN"/>
              <a:pPr/>
              <a:t>105</a:t>
            </a:fld>
            <a:endParaRPr lang="en-US" altLang="zh-CN"/>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1866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F587A3BA-CC29-4A0B-863F-33599D1141CF}" type="slidenum">
              <a:rPr lang="en-US" altLang="zh-CN"/>
              <a:pPr/>
              <a:t>106</a:t>
            </a:fld>
            <a:endParaRPr lang="en-US" altLang="zh-CN"/>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25722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D59390D-5676-4DE7-A627-3233D72689DB}" type="slidenum">
              <a:rPr lang="en-US" altLang="zh-CN"/>
              <a:pPr/>
              <a:t>107</a:t>
            </a:fld>
            <a:endParaRPr lang="en-US" altLang="zh-CN"/>
          </a:p>
        </p:txBody>
      </p:sp>
      <p:sp>
        <p:nvSpPr>
          <p:cNvPr id="69634" name="Rectangle 2"/>
          <p:cNvSpPr>
            <a:spLocks noGrp="1" noRot="1" noChangeAspect="1" noChangeArrowheads="1" noTextEdit="1"/>
          </p:cNvSpPr>
          <p:nvPr>
            <p:ph type="sldImg"/>
          </p:nvPr>
        </p:nvSpPr>
        <p:spPr>
          <a:xfrm>
            <a:off x="1143000" y="684213"/>
            <a:ext cx="4573588" cy="3430587"/>
          </a:xfrm>
          <a:ln/>
        </p:spPr>
      </p:sp>
      <p:sp>
        <p:nvSpPr>
          <p:cNvPr id="69635" name="Rectangle 3"/>
          <p:cNvSpPr>
            <a:spLocks noGrp="1" noChangeArrowheads="1"/>
          </p:cNvSpPr>
          <p:nvPr>
            <p:ph type="body" idx="1"/>
          </p:nvPr>
        </p:nvSpPr>
        <p:spPr>
          <a:xfrm>
            <a:off x="914400" y="4343400"/>
            <a:ext cx="5029200" cy="4116388"/>
          </a:xfrm>
        </p:spPr>
        <p:txBody>
          <a:bodyPr/>
          <a:lstStyle/>
          <a:p>
            <a:endParaRPr lang="zh-CN" altLang="zh-CN"/>
          </a:p>
        </p:txBody>
      </p:sp>
    </p:spTree>
    <p:extLst>
      <p:ext uri="{BB962C8B-B14F-4D97-AF65-F5344CB8AC3E}">
        <p14:creationId xmlns:p14="http://schemas.microsoft.com/office/powerpoint/2010/main" val="3031336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6D59F0D-0B99-468D-B9D6-C245F5B4C69C}" type="slidenum">
              <a:rPr lang="en-US" altLang="zh-CN"/>
              <a:pPr/>
              <a:t>108</a:t>
            </a:fld>
            <a:endParaRPr lang="en-US" altLang="zh-CN"/>
          </a:p>
        </p:txBody>
      </p:sp>
      <p:sp>
        <p:nvSpPr>
          <p:cNvPr id="81922" name="Rectangle 2"/>
          <p:cNvSpPr>
            <a:spLocks noGrp="1" noRot="1" noChangeAspect="1" noChangeArrowheads="1" noTextEdit="1"/>
          </p:cNvSpPr>
          <p:nvPr>
            <p:ph type="sldImg"/>
          </p:nvPr>
        </p:nvSpPr>
        <p:spPr>
          <a:xfrm>
            <a:off x="1143000" y="684213"/>
            <a:ext cx="4573588" cy="3430587"/>
          </a:xfrm>
          <a:ln/>
        </p:spPr>
      </p:sp>
      <p:sp>
        <p:nvSpPr>
          <p:cNvPr id="81923" name="Rectangle 3"/>
          <p:cNvSpPr>
            <a:spLocks noGrp="1" noChangeArrowheads="1"/>
          </p:cNvSpPr>
          <p:nvPr>
            <p:ph type="body" idx="1"/>
          </p:nvPr>
        </p:nvSpPr>
        <p:spPr>
          <a:xfrm>
            <a:off x="914400" y="4343400"/>
            <a:ext cx="5029200" cy="4116388"/>
          </a:xfrm>
        </p:spPr>
        <p:txBody>
          <a:bodyPr/>
          <a:lstStyle/>
          <a:p>
            <a:endParaRPr lang="zh-CN" altLang="zh-CN"/>
          </a:p>
        </p:txBody>
      </p:sp>
    </p:spTree>
    <p:extLst>
      <p:ext uri="{BB962C8B-B14F-4D97-AF65-F5344CB8AC3E}">
        <p14:creationId xmlns:p14="http://schemas.microsoft.com/office/powerpoint/2010/main" val="278049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07E9A0D-CF87-4FA6-8EBF-9EAFC0DF3E60}" type="slidenum">
              <a:rPr lang="en-US" altLang="zh-CN"/>
              <a:pPr/>
              <a:t>109</a:t>
            </a:fld>
            <a:endParaRPr lang="en-US" altLang="zh-CN"/>
          </a:p>
        </p:txBody>
      </p:sp>
      <p:sp>
        <p:nvSpPr>
          <p:cNvPr id="98306" name="Rectangle 2"/>
          <p:cNvSpPr>
            <a:spLocks noGrp="1" noRot="1" noChangeAspect="1" noChangeArrowheads="1" noTextEdit="1"/>
          </p:cNvSpPr>
          <p:nvPr>
            <p:ph type="sldImg"/>
          </p:nvPr>
        </p:nvSpPr>
        <p:spPr>
          <a:xfrm>
            <a:off x="1143000" y="684213"/>
            <a:ext cx="4573588" cy="3430587"/>
          </a:xfrm>
          <a:ln/>
        </p:spPr>
      </p:sp>
      <p:sp>
        <p:nvSpPr>
          <p:cNvPr id="98307" name="Rectangle 3"/>
          <p:cNvSpPr>
            <a:spLocks noGrp="1" noChangeArrowheads="1"/>
          </p:cNvSpPr>
          <p:nvPr>
            <p:ph type="body" idx="1"/>
          </p:nvPr>
        </p:nvSpPr>
        <p:spPr>
          <a:xfrm>
            <a:off x="914400" y="4343400"/>
            <a:ext cx="5029200" cy="4116388"/>
          </a:xfrm>
        </p:spPr>
        <p:txBody>
          <a:bodyPr/>
          <a:lstStyle/>
          <a:p>
            <a:endParaRPr lang="zh-CN" altLang="zh-CN"/>
          </a:p>
        </p:txBody>
      </p:sp>
    </p:spTree>
    <p:extLst>
      <p:ext uri="{BB962C8B-B14F-4D97-AF65-F5344CB8AC3E}">
        <p14:creationId xmlns:p14="http://schemas.microsoft.com/office/powerpoint/2010/main" val="4074385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497CF8F-2E66-4B1B-A721-7F1B306760AE}" type="slidenum">
              <a:rPr lang="en-US" altLang="zh-CN"/>
              <a:pPr/>
              <a:t>110</a:t>
            </a:fld>
            <a:endParaRPr lang="en-US" altLang="zh-CN"/>
          </a:p>
        </p:txBody>
      </p:sp>
      <p:sp>
        <p:nvSpPr>
          <p:cNvPr id="100354" name="Rectangle 2"/>
          <p:cNvSpPr>
            <a:spLocks noGrp="1" noRot="1" noChangeAspect="1" noChangeArrowheads="1" noTextEdit="1"/>
          </p:cNvSpPr>
          <p:nvPr>
            <p:ph type="sldImg"/>
          </p:nvPr>
        </p:nvSpPr>
        <p:spPr>
          <a:xfrm>
            <a:off x="1143000" y="684213"/>
            <a:ext cx="4573588" cy="3430587"/>
          </a:xfrm>
          <a:ln/>
        </p:spPr>
      </p:sp>
      <p:sp>
        <p:nvSpPr>
          <p:cNvPr id="100355" name="Rectangle 3"/>
          <p:cNvSpPr>
            <a:spLocks noGrp="1" noChangeArrowheads="1"/>
          </p:cNvSpPr>
          <p:nvPr>
            <p:ph type="body" idx="1"/>
          </p:nvPr>
        </p:nvSpPr>
        <p:spPr>
          <a:xfrm>
            <a:off x="914400" y="4343400"/>
            <a:ext cx="5029200" cy="4116388"/>
          </a:xfrm>
        </p:spPr>
        <p:txBody>
          <a:bodyPr/>
          <a:lstStyle/>
          <a:p>
            <a:endParaRPr lang="zh-CN" altLang="zh-CN"/>
          </a:p>
        </p:txBody>
      </p:sp>
    </p:spTree>
    <p:extLst>
      <p:ext uri="{BB962C8B-B14F-4D97-AF65-F5344CB8AC3E}">
        <p14:creationId xmlns:p14="http://schemas.microsoft.com/office/powerpoint/2010/main" val="2077165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FCB74D03-4B6B-4DD8-AF4B-576A2FA0C08D}" type="slidenum">
              <a:rPr lang="en-US" altLang="zh-CN"/>
              <a:pPr/>
              <a:t>111</a:t>
            </a:fld>
            <a:endParaRPr lang="en-US" altLang="zh-CN"/>
          </a:p>
        </p:txBody>
      </p:sp>
      <p:sp>
        <p:nvSpPr>
          <p:cNvPr id="108546" name="Rectangle 2"/>
          <p:cNvSpPr>
            <a:spLocks noGrp="1" noRot="1" noChangeAspect="1" noChangeArrowheads="1" noTextEdit="1"/>
          </p:cNvSpPr>
          <p:nvPr>
            <p:ph type="sldImg"/>
          </p:nvPr>
        </p:nvSpPr>
        <p:spPr>
          <a:xfrm>
            <a:off x="1143000" y="684213"/>
            <a:ext cx="4573588" cy="3430587"/>
          </a:xfrm>
          <a:ln/>
        </p:spPr>
      </p:sp>
      <p:sp>
        <p:nvSpPr>
          <p:cNvPr id="108547" name="Rectangle 3"/>
          <p:cNvSpPr>
            <a:spLocks noGrp="1" noChangeArrowheads="1"/>
          </p:cNvSpPr>
          <p:nvPr>
            <p:ph type="body" idx="1"/>
          </p:nvPr>
        </p:nvSpPr>
        <p:spPr>
          <a:xfrm>
            <a:off x="914400" y="4343400"/>
            <a:ext cx="5029200" cy="4116388"/>
          </a:xfrm>
        </p:spPr>
        <p:txBody>
          <a:bodyPr/>
          <a:lstStyle/>
          <a:p>
            <a:endParaRPr lang="zh-CN" altLang="zh-CN"/>
          </a:p>
        </p:txBody>
      </p:sp>
    </p:spTree>
    <p:extLst>
      <p:ext uri="{BB962C8B-B14F-4D97-AF65-F5344CB8AC3E}">
        <p14:creationId xmlns:p14="http://schemas.microsoft.com/office/powerpoint/2010/main" val="3065151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ACDA3AFA-A609-466B-B095-9812DA301800}" type="slidenum">
              <a:rPr lang="en-US" altLang="zh-CN"/>
              <a:pPr/>
              <a:t>112</a:t>
            </a:fld>
            <a:endParaRPr lang="en-US" altLang="zh-CN"/>
          </a:p>
        </p:txBody>
      </p:sp>
      <p:sp>
        <p:nvSpPr>
          <p:cNvPr id="110594" name="Rectangle 2"/>
          <p:cNvSpPr>
            <a:spLocks noGrp="1" noRot="1" noChangeAspect="1" noChangeArrowheads="1" noTextEdit="1"/>
          </p:cNvSpPr>
          <p:nvPr>
            <p:ph type="sldImg"/>
          </p:nvPr>
        </p:nvSpPr>
        <p:spPr>
          <a:xfrm>
            <a:off x="1143000" y="684213"/>
            <a:ext cx="4573588" cy="3430587"/>
          </a:xfrm>
          <a:ln/>
        </p:spPr>
      </p:sp>
      <p:sp>
        <p:nvSpPr>
          <p:cNvPr id="110595" name="Rectangle 3"/>
          <p:cNvSpPr>
            <a:spLocks noGrp="1" noChangeArrowheads="1"/>
          </p:cNvSpPr>
          <p:nvPr>
            <p:ph type="body" idx="1"/>
          </p:nvPr>
        </p:nvSpPr>
        <p:spPr>
          <a:xfrm>
            <a:off x="914400" y="4343400"/>
            <a:ext cx="5029200" cy="4116388"/>
          </a:xfrm>
        </p:spPr>
        <p:txBody>
          <a:bodyPr/>
          <a:lstStyle/>
          <a:p>
            <a:endParaRPr lang="zh-CN" altLang="zh-CN"/>
          </a:p>
        </p:txBody>
      </p:sp>
    </p:spTree>
    <p:extLst>
      <p:ext uri="{BB962C8B-B14F-4D97-AF65-F5344CB8AC3E}">
        <p14:creationId xmlns:p14="http://schemas.microsoft.com/office/powerpoint/2010/main" val="376098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9B18BD14-8E02-4448-B98D-67846A1270A7}" type="slidenum">
              <a:rPr lang="en-US" altLang="zh-CN" sz="1200" smtClean="0"/>
              <a:pPr eaLnBrk="1" hangingPunct="1"/>
              <a:t>6</a:t>
            </a:fld>
            <a:endParaRPr lang="en-US" altLang="zh-CN"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FF"/>
                </a:solidFill>
                <a:latin typeface="楷体" pitchFamily="49" charset="-122"/>
                <a:ea typeface="楷体" pitchFamily="49" charset="-122"/>
              </a:rPr>
              <a:t>均值滤波器的主要应用是去除图像中的不相干细节，即那些与滤波掩模尺寸相比更小的像素区域。 </a:t>
            </a:r>
          </a:p>
          <a:p>
            <a:pPr eaLnBrk="1" hangingPunct="1"/>
            <a:endParaRPr lang="zh-CN" altLang="zh-CN" dirty="0">
              <a:ea typeface="宋体" charset="-122"/>
            </a:endParaRPr>
          </a:p>
        </p:txBody>
      </p:sp>
    </p:spTree>
    <p:extLst>
      <p:ext uri="{BB962C8B-B14F-4D97-AF65-F5344CB8AC3E}">
        <p14:creationId xmlns:p14="http://schemas.microsoft.com/office/powerpoint/2010/main" val="3332111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449A061-A14E-459D-900A-EF14FCF50B15}" type="slidenum">
              <a:rPr lang="en-US" altLang="zh-CN"/>
              <a:pPr/>
              <a:t>113</a:t>
            </a:fld>
            <a:endParaRPr lang="en-US" altLang="zh-CN"/>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428758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112C06B-4FEF-4F9D-8751-6E3C093AE83A}" type="slidenum">
              <a:rPr lang="en-US" altLang="zh-CN"/>
              <a:pPr/>
              <a:t>114</a:t>
            </a:fld>
            <a:endParaRPr lang="en-US" altLang="zh-CN"/>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51940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C5A1CA34-1658-4FE3-A4E4-F3A44C55255A}" type="slidenum">
              <a:rPr lang="en-US" altLang="zh-CN" sz="1200" smtClean="0"/>
              <a:pPr eaLnBrk="1" hangingPunct="1"/>
              <a:t>7</a:t>
            </a:fld>
            <a:endParaRPr lang="en-US" altLang="zh-CN"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楷体" pitchFamily="49" charset="-122"/>
                <a:ea typeface="楷体" pitchFamily="49" charset="-122"/>
              </a:rPr>
              <a:t>简单平均，表示窗口中每一个像素对响应的贡献是一样的</a:t>
            </a:r>
            <a:endParaRPr lang="en-US" altLang="zh-CN" dirty="0">
              <a:latin typeface="楷体" pitchFamily="49" charset="-122"/>
              <a:ea typeface="楷体"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楷体" pitchFamily="49" charset="-122"/>
                <a:ea typeface="楷体" pitchFamily="49" charset="-122"/>
              </a:rPr>
              <a:t>加权平均，表示窗口中的像素对相应的贡献有大小之分。</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楷体" pitchFamily="49" charset="-122"/>
                <a:ea typeface="楷体" pitchFamily="49" charset="-122"/>
              </a:rPr>
              <a:t>两个</a:t>
            </a:r>
            <a:r>
              <a:rPr lang="en-US" altLang="zh-CN" dirty="0">
                <a:latin typeface="楷体" pitchFamily="49" charset="-122"/>
                <a:ea typeface="楷体" pitchFamily="49" charset="-122"/>
              </a:rPr>
              <a:t>3×3</a:t>
            </a:r>
            <a:r>
              <a:rPr lang="zh-CN" altLang="en-US" dirty="0">
                <a:latin typeface="楷体" pitchFamily="49" charset="-122"/>
                <a:ea typeface="楷体" pitchFamily="49" charset="-122"/>
              </a:rPr>
              <a:t>平滑（均值）滤波器掩模，每个掩模前边的乘数等于它的系数值的和，以计算平均值 </a:t>
            </a:r>
          </a:p>
          <a:p>
            <a:pPr eaLnBrk="1" hangingPunct="1"/>
            <a:endParaRPr lang="zh-CN" altLang="zh-CN" dirty="0">
              <a:ea typeface="宋体" charset="-122"/>
            </a:endParaRPr>
          </a:p>
        </p:txBody>
      </p:sp>
    </p:spTree>
    <p:extLst>
      <p:ext uri="{BB962C8B-B14F-4D97-AF65-F5344CB8AC3E}">
        <p14:creationId xmlns:p14="http://schemas.microsoft.com/office/powerpoint/2010/main" val="1682464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124CD1B8-B44C-4EF6-BE8D-B042FC60DD1E}" type="slidenum">
              <a:rPr lang="en-US" altLang="zh-CN" sz="1200" smtClean="0"/>
              <a:pPr eaLnBrk="1" hangingPunct="1"/>
              <a:t>8</a:t>
            </a:fld>
            <a:endParaRPr lang="en-US" altLang="zh-CN"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其中，滤波器大小为</a:t>
            </a:r>
            <a:r>
              <a:rPr lang="en-US" altLang="zh-CN" sz="1000" kern="1200" dirty="0">
                <a:solidFill>
                  <a:schemeClr val="tx1"/>
                </a:solidFill>
                <a:latin typeface="+mn-lt"/>
                <a:ea typeface="楷体" pitchFamily="49" charset="-122"/>
                <a:cs typeface="+mn-cs"/>
              </a:rPr>
              <a:t>(2</a:t>
            </a:r>
            <a:r>
              <a:rPr lang="en-US" altLang="zh-CN" sz="1000" i="1" kern="1200" dirty="0">
                <a:solidFill>
                  <a:schemeClr val="tx1"/>
                </a:solidFill>
                <a:latin typeface="+mn-lt"/>
                <a:ea typeface="楷体" pitchFamily="49" charset="-122"/>
                <a:cs typeface="+mn-cs"/>
              </a:rPr>
              <a:t>a</a:t>
            </a:r>
            <a:r>
              <a:rPr lang="en-US" altLang="zh-CN" sz="1000" kern="1200" dirty="0">
                <a:solidFill>
                  <a:schemeClr val="tx1"/>
                </a:solidFill>
                <a:latin typeface="+mn-lt"/>
                <a:ea typeface="楷体" pitchFamily="49" charset="-122"/>
                <a:cs typeface="+mn-cs"/>
              </a:rPr>
              <a:t>+1) ×(2</a:t>
            </a:r>
            <a:r>
              <a:rPr lang="en-US" altLang="zh-CN" sz="1000" i="1" kern="1200" dirty="0">
                <a:solidFill>
                  <a:schemeClr val="tx1"/>
                </a:solidFill>
                <a:latin typeface="+mn-lt"/>
                <a:ea typeface="楷体" pitchFamily="49" charset="-122"/>
                <a:cs typeface="+mn-cs"/>
              </a:rPr>
              <a:t>b</a:t>
            </a:r>
            <a:r>
              <a:rPr lang="en-US" altLang="zh-CN" sz="1000" kern="1200" dirty="0">
                <a:solidFill>
                  <a:schemeClr val="tx1"/>
                </a:solidFill>
                <a:latin typeface="+mn-lt"/>
                <a:ea typeface="楷体" pitchFamily="49" charset="-122"/>
                <a:cs typeface="+mn-cs"/>
              </a:rPr>
              <a:t>+1)</a:t>
            </a:r>
            <a:r>
              <a:rPr lang="zh-CN" altLang="en-US" sz="1000" kern="1200" dirty="0">
                <a:solidFill>
                  <a:schemeClr val="tx1"/>
                </a:solidFill>
                <a:latin typeface="+mn-lt"/>
                <a:ea typeface="楷体" pitchFamily="49" charset="-122"/>
                <a:cs typeface="+mn-cs"/>
              </a:rPr>
              <a:t>，</a:t>
            </a:r>
            <a:r>
              <a:rPr lang="en-US" altLang="zh-CN" sz="1000" i="1" kern="1200" dirty="0">
                <a:solidFill>
                  <a:schemeClr val="tx1"/>
                </a:solidFill>
                <a:latin typeface="+mn-lt"/>
                <a:ea typeface="楷体" pitchFamily="49" charset="-122"/>
                <a:cs typeface="+mn-cs"/>
              </a:rPr>
              <a:t>w</a:t>
            </a:r>
            <a:r>
              <a:rPr lang="zh-CN" altLang="en-US" sz="1000" kern="1200" dirty="0">
                <a:solidFill>
                  <a:schemeClr val="tx1"/>
                </a:solidFill>
                <a:latin typeface="+mn-lt"/>
                <a:ea typeface="楷体" pitchFamily="49" charset="-122"/>
                <a:cs typeface="+mn-cs"/>
              </a:rPr>
              <a:t>为滤波器，</a:t>
            </a:r>
            <a:r>
              <a:rPr lang="en-US" altLang="zh-CN" sz="1000" i="1" kern="1200" dirty="0">
                <a:solidFill>
                  <a:schemeClr val="tx1"/>
                </a:solidFill>
                <a:latin typeface="+mn-lt"/>
                <a:ea typeface="楷体" pitchFamily="49" charset="-122"/>
                <a:cs typeface="+mn-cs"/>
              </a:rPr>
              <a:t>f</a:t>
            </a:r>
            <a:r>
              <a:rPr lang="zh-CN" altLang="en-US" sz="1000" kern="1200" dirty="0">
                <a:solidFill>
                  <a:schemeClr val="tx1"/>
                </a:solidFill>
                <a:latin typeface="+mn-lt"/>
                <a:ea typeface="楷体" pitchFamily="49" charset="-122"/>
                <a:cs typeface="+mn-cs"/>
              </a:rPr>
              <a:t>为输入图像，</a:t>
            </a:r>
            <a:r>
              <a:rPr lang="en-US" altLang="zh-CN" sz="1000" i="1" kern="1200" dirty="0">
                <a:solidFill>
                  <a:schemeClr val="tx1"/>
                </a:solidFill>
                <a:latin typeface="+mn-lt"/>
                <a:ea typeface="楷体" pitchFamily="49" charset="-122"/>
                <a:cs typeface="+mn-cs"/>
              </a:rPr>
              <a:t>g</a:t>
            </a:r>
            <a:r>
              <a:rPr lang="zh-CN" altLang="en-US" sz="1000" kern="1200" dirty="0">
                <a:solidFill>
                  <a:schemeClr val="tx1"/>
                </a:solidFill>
                <a:latin typeface="+mn-lt"/>
                <a:ea typeface="楷体" pitchFamily="49" charset="-122"/>
                <a:cs typeface="+mn-cs"/>
              </a:rPr>
              <a:t>为输出图像。</a:t>
            </a:r>
          </a:p>
          <a:p>
            <a:pPr eaLnBrk="1" hangingPunct="1"/>
            <a:endParaRPr lang="zh-CN" altLang="zh-CN" dirty="0">
              <a:ea typeface="宋体" charset="-122"/>
            </a:endParaRPr>
          </a:p>
        </p:txBody>
      </p:sp>
    </p:spTree>
    <p:extLst>
      <p:ext uri="{BB962C8B-B14F-4D97-AF65-F5344CB8AC3E}">
        <p14:creationId xmlns:p14="http://schemas.microsoft.com/office/powerpoint/2010/main" val="2932926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ADC04B13-5418-4CE9-883D-ABA4A870794B}" type="slidenum">
              <a:rPr lang="en-US" altLang="zh-CN" sz="1200" smtClean="0"/>
              <a:pPr eaLnBrk="1" hangingPunct="1"/>
              <a:t>9</a:t>
            </a:fld>
            <a:endParaRPr lang="en-US" altLang="zh-CN"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itchFamily="49" charset="-122"/>
                <a:ea typeface="楷体" pitchFamily="49" charset="-122"/>
              </a:rPr>
              <a:t>滤波掩模的大小与图像的平滑效果有直接的关系。当掩模比较小时，可以观察到在整幅图像中有轻微的模糊，当掩模大小增加，模糊程度也随之增加。 </a:t>
            </a:r>
          </a:p>
          <a:p>
            <a:pPr eaLnBrk="1" hangingPunct="1"/>
            <a:endParaRPr lang="zh-CN" altLang="zh-CN" dirty="0">
              <a:ea typeface="宋体" charset="-122"/>
            </a:endParaRPr>
          </a:p>
        </p:txBody>
      </p:sp>
    </p:spTree>
    <p:extLst>
      <p:ext uri="{BB962C8B-B14F-4D97-AF65-F5344CB8AC3E}">
        <p14:creationId xmlns:p14="http://schemas.microsoft.com/office/powerpoint/2010/main" val="1782958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6E1D86D2-78C6-4A35-8407-2CE43DFCE087}" type="slidenum">
              <a:rPr lang="en-US" altLang="zh-CN" sz="1200" smtClean="0"/>
              <a:pPr eaLnBrk="1" hangingPunct="1"/>
              <a:t>10</a:t>
            </a:fld>
            <a:endParaRPr lang="en-US" altLang="zh-CN"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a:latin typeface="楷体" pitchFamily="49" charset="-122"/>
                <a:ea typeface="楷体" pitchFamily="49" charset="-122"/>
              </a:rPr>
              <a:t> </a:t>
            </a:r>
            <a:r>
              <a:rPr lang="zh-CN" altLang="en-US" sz="1200" dirty="0">
                <a:latin typeface="楷体" pitchFamily="49" charset="-122"/>
                <a:ea typeface="楷体" pitchFamily="49" charset="-122"/>
              </a:rPr>
              <a:t>为了对感兴趣物体得到一个粗略的描述而模糊一幅图像，这样，那些较小物体的强度与背景混合在一起了，较大物体变得像“斑点”而易于检测。掩模的大小由那些即将融入背景中去的物件尺寸来决定。 </a:t>
            </a:r>
            <a:endParaRPr lang="zh-CN" altLang="zh-CN" dirty="0">
              <a:ea typeface="宋体" charset="-122"/>
            </a:endParaRPr>
          </a:p>
        </p:txBody>
      </p:sp>
    </p:spTree>
    <p:extLst>
      <p:ext uri="{BB962C8B-B14F-4D97-AF65-F5344CB8AC3E}">
        <p14:creationId xmlns:p14="http://schemas.microsoft.com/office/powerpoint/2010/main" val="2471996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5" name="标题文本"/>
          <p:cNvSpPr txBox="1">
            <a:spLocks noGrp="1"/>
          </p:cNvSpPr>
          <p:nvPr>
            <p:ph type="title"/>
          </p:nvPr>
        </p:nvSpPr>
        <p:spPr>
          <a:prstGeom prst="rect">
            <a:avLst/>
          </a:prstGeom>
        </p:spPr>
        <p:txBody>
          <a:bodyPr/>
          <a:lstStyle/>
          <a:p>
            <a:r>
              <a:t>标题文本</a:t>
            </a:r>
          </a:p>
        </p:txBody>
      </p:sp>
      <p:sp>
        <p:nvSpPr>
          <p:cNvPr id="3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58"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259" name="幻灯片编号"/>
          <p:cNvSpPr txBox="1">
            <a:spLocks noGrp="1"/>
          </p:cNvSpPr>
          <p:nvPr>
            <p:ph type="sldNum" sz="quarter" idx="2"/>
          </p:nvPr>
        </p:nvSpPr>
        <p:spPr>
          <a:xfrm>
            <a:off x="8756044" y="6573518"/>
            <a:ext cx="182216" cy="1778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01736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8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67404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节标题">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53" name="矩形"/>
          <p:cNvSpPr/>
          <p:nvPr/>
        </p:nvSpPr>
        <p:spPr>
          <a:xfrm>
            <a:off x="0" y="0"/>
            <a:ext cx="9144000" cy="26025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4" name="矩形"/>
          <p:cNvSpPr/>
          <p:nvPr/>
        </p:nvSpPr>
        <p:spPr>
          <a:xfrm>
            <a:off x="0" y="2602520"/>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55" name="标题文本"/>
          <p:cNvSpPr txBox="1">
            <a:spLocks noGrp="1"/>
          </p:cNvSpPr>
          <p:nvPr>
            <p:ph type="title"/>
          </p:nvPr>
        </p:nvSpPr>
        <p:spPr>
          <a:xfrm>
            <a:off x="749808" y="118871"/>
            <a:ext cx="8013193" cy="1636778"/>
          </a:xfrm>
          <a:prstGeom prst="rect">
            <a:avLst/>
          </a:prstGeom>
        </p:spPr>
        <p:txBody>
          <a:bodyPr lIns="0" tIns="0" rIns="0" bIns="0" anchor="b"/>
          <a:lstStyle>
            <a:lvl1pPr>
              <a:defRPr sz="4700"/>
            </a:lvl1pPr>
          </a:lstStyle>
          <a:p>
            <a:r>
              <a:t>标题文本</a:t>
            </a:r>
          </a:p>
        </p:txBody>
      </p:sp>
      <p:sp>
        <p:nvSpPr>
          <p:cNvPr id="56" name="正文级别 1…"/>
          <p:cNvSpPr txBox="1">
            <a:spLocks noGrp="1"/>
          </p:cNvSpPr>
          <p:nvPr>
            <p:ph type="body" sz="quarter" idx="1"/>
          </p:nvPr>
        </p:nvSpPr>
        <p:spPr>
          <a:xfrm>
            <a:off x="740663" y="1828800"/>
            <a:ext cx="8022337" cy="685800"/>
          </a:xfrm>
          <a:prstGeom prst="rect">
            <a:avLst/>
          </a:prstGeom>
        </p:spPr>
        <p:txBody>
          <a:bodyPr lIns="0" tIns="0" rIns="0" bIns="0"/>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5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7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74" name="正文级别 1…"/>
          <p:cNvSpPr txBox="1">
            <a:spLocks noGrp="1"/>
          </p:cNvSpPr>
          <p:nvPr>
            <p:ph type="body" sz="quarter" idx="1"/>
          </p:nvPr>
        </p:nvSpPr>
        <p:spPr>
          <a:xfrm>
            <a:off x="457200" y="1698986"/>
            <a:ext cx="4040188" cy="715356"/>
          </a:xfrm>
          <a:prstGeom prst="rect">
            <a:avLst/>
          </a:prstGeom>
        </p:spPr>
        <p:txBody>
          <a:bodyPr anchor="ctr"/>
          <a:lstStyle>
            <a:lvl1pPr marL="0" indent="0">
              <a:buClrTx/>
              <a:buSzTx/>
              <a:buNone/>
              <a:defRPr sz="2300" b="1" cap="all">
                <a:latin typeface="+mj-lt"/>
                <a:ea typeface="+mj-ea"/>
                <a:cs typeface="+mj-cs"/>
                <a:sym typeface="Helvetica"/>
              </a:defRPr>
            </a:lvl1pPr>
            <a:lvl2pPr marL="0" indent="457200">
              <a:buClrTx/>
              <a:buSzTx/>
              <a:buNone/>
              <a:defRPr sz="2300" b="1" cap="all">
                <a:latin typeface="+mj-lt"/>
                <a:ea typeface="+mj-ea"/>
                <a:cs typeface="+mj-cs"/>
                <a:sym typeface="Helvetica"/>
              </a:defRPr>
            </a:lvl2pPr>
            <a:lvl3pPr marL="0" indent="914400">
              <a:buClrTx/>
              <a:buSzTx/>
              <a:buNone/>
              <a:defRPr sz="2300" b="1" cap="all">
                <a:latin typeface="+mj-lt"/>
                <a:ea typeface="+mj-ea"/>
                <a:cs typeface="+mj-cs"/>
                <a:sym typeface="Helvetica"/>
              </a:defRPr>
            </a:lvl3pPr>
            <a:lvl4pPr marL="0" indent="1371600">
              <a:buClrTx/>
              <a:buSzTx/>
              <a:buNone/>
              <a:defRPr sz="2300" b="1" cap="all">
                <a:latin typeface="+mj-lt"/>
                <a:ea typeface="+mj-ea"/>
                <a:cs typeface="+mj-cs"/>
                <a:sym typeface="Helvetica"/>
              </a:defRPr>
            </a:lvl4pPr>
            <a:lvl5pPr marL="0" indent="1828800">
              <a:buClrTx/>
              <a:buSzTx/>
              <a:buNone/>
              <a:defRPr sz="2300" b="1" cap="a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75" name="矩形"/>
          <p:cNvSpPr>
            <a:spLocks noGrp="1"/>
          </p:cNvSpPr>
          <p:nvPr>
            <p:ph type="body" sz="quarter" idx="13"/>
          </p:nvPr>
        </p:nvSpPr>
        <p:spPr>
          <a:xfrm>
            <a:off x="4645025" y="1698986"/>
            <a:ext cx="4041775" cy="715357"/>
          </a:xfrm>
          <a:prstGeom prst="rect">
            <a:avLst/>
          </a:prstGeom>
        </p:spPr>
        <p:txBody>
          <a:bodyPr anchor="ctr"/>
          <a:lstStyle/>
          <a:p>
            <a:pPr marL="0" indent="0">
              <a:buClrTx/>
              <a:buSzTx/>
              <a:buNone/>
              <a:defRPr sz="2300" b="1" cap="all">
                <a:latin typeface="+mj-lt"/>
                <a:ea typeface="+mj-ea"/>
                <a:cs typeface="+mj-cs"/>
                <a:sym typeface="Helvetica"/>
              </a:defRPr>
            </a:pPr>
            <a:endParaRP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98" name="标题文本"/>
          <p:cNvSpPr txBox="1">
            <a:spLocks noGrp="1"/>
          </p:cNvSpPr>
          <p:nvPr>
            <p:ph type="title"/>
          </p:nvPr>
        </p:nvSpPr>
        <p:spPr>
          <a:xfrm>
            <a:off x="167837" y="152400"/>
            <a:ext cx="2523746" cy="978409"/>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99" name="正文级别 1…"/>
          <p:cNvSpPr txBox="1">
            <a:spLocks noGrp="1"/>
          </p:cNvSpPr>
          <p:nvPr>
            <p:ph type="body" idx="1"/>
          </p:nvPr>
        </p:nvSpPr>
        <p:spPr>
          <a:xfrm>
            <a:off x="3019376" y="1743132"/>
            <a:ext cx="5920642" cy="455888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矩形"/>
          <p:cNvSpPr>
            <a:spLocks noGrp="1"/>
          </p:cNvSpPr>
          <p:nvPr>
            <p:ph type="body" sz="quarter" idx="13"/>
          </p:nvPr>
        </p:nvSpPr>
        <p:spPr>
          <a:xfrm>
            <a:off x="167837" y="1730018"/>
            <a:ext cx="2468882" cy="4572001"/>
          </a:xfrm>
          <a:prstGeom prst="rect">
            <a:avLst/>
          </a:prstGeom>
        </p:spPr>
        <p:txBody>
          <a:bodyPr/>
          <a:lstStyle/>
          <a:p>
            <a:pPr marL="0" indent="0">
              <a:buClrTx/>
              <a:buSzTx/>
              <a:buNone/>
              <a:defRPr sz="1400"/>
            </a:pPr>
            <a:endParaRPr/>
          </a:p>
        </p:txBody>
      </p:sp>
      <p:sp>
        <p:nvSpPr>
          <p:cNvPr id="101"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D4D4D6"/>
        </a:solidFill>
        <a:effectLst/>
      </p:bgPr>
    </p:bg>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64592" y="155447"/>
            <a:ext cx="2525150" cy="978410"/>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111" name="图像"/>
          <p:cNvSpPr>
            <a:spLocks noGrp="1"/>
          </p:cNvSpPr>
          <p:nvPr>
            <p:ph type="pic" idx="13"/>
          </p:nvPr>
        </p:nvSpPr>
        <p:spPr>
          <a:xfrm>
            <a:off x="2903804" y="1484808"/>
            <a:ext cx="6247398" cy="5373193"/>
          </a:xfrm>
          <a:prstGeom prst="rect">
            <a:avLst/>
          </a:prstGeom>
        </p:spPr>
        <p:txBody>
          <a:bodyPr lIns="91439" rIns="91439">
            <a:noAutofit/>
          </a:bodyPr>
          <a:lstStyle/>
          <a:p>
            <a:endParaRPr/>
          </a:p>
        </p:txBody>
      </p:sp>
      <p:sp>
        <p:nvSpPr>
          <p:cNvPr id="112" name="正文级别 1…"/>
          <p:cNvSpPr txBox="1">
            <a:spLocks noGrp="1"/>
          </p:cNvSpPr>
          <p:nvPr>
            <p:ph type="body" sz="quarter" idx="1"/>
          </p:nvPr>
        </p:nvSpPr>
        <p:spPr>
          <a:xfrm>
            <a:off x="164592" y="1728216"/>
            <a:ext cx="2468880" cy="4572001"/>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t>正文级别 1</a:t>
            </a:r>
          </a:p>
          <a:p>
            <a:pPr lvl="1"/>
            <a:r>
              <a:t>正文级别 2</a:t>
            </a:r>
          </a:p>
          <a:p>
            <a:pPr lvl="2"/>
            <a:r>
              <a:t>正文级别 3</a:t>
            </a:r>
          </a:p>
          <a:p>
            <a:pPr lvl="3"/>
            <a:r>
              <a:t>正文级别 4</a:t>
            </a:r>
          </a:p>
          <a:p>
            <a:pPr lvl="4"/>
            <a:r>
              <a:t>正文级别 5</a:t>
            </a:r>
          </a:p>
        </p:txBody>
      </p:sp>
      <p:sp>
        <p:nvSpPr>
          <p:cNvPr id="113"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4"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5" name="幻灯片编号"/>
          <p:cNvSpPr txBox="1">
            <a:spLocks noGrp="1"/>
          </p:cNvSpPr>
          <p:nvPr>
            <p:ph type="sldNum" sz="quarter" idx="2"/>
          </p:nvPr>
        </p:nvSpPr>
        <p:spPr>
          <a:xfrm>
            <a:off x="8890976" y="1193799"/>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22"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12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垂直排列标题与文本">
    <p:spTree>
      <p:nvGrpSpPr>
        <p:cNvPr id="1" name=""/>
        <p:cNvGrpSpPr/>
        <p:nvPr/>
      </p:nvGrpSpPr>
      <p:grpSpPr>
        <a:xfrm>
          <a:off x="0" y="0"/>
          <a:ext cx="0" cy="0"/>
          <a:chOff x="0" y="0"/>
          <a:chExt cx="0" cy="0"/>
        </a:xfrm>
      </p:grpSpPr>
      <p:sp>
        <p:nvSpPr>
          <p:cNvPr id="131" name="矩形"/>
          <p:cNvSpPr/>
          <p:nvPr/>
        </p:nvSpPr>
        <p:spPr>
          <a:xfrm>
            <a:off x="6598919" y="0"/>
            <a:ext cx="45721" cy="6858000"/>
          </a:xfrm>
          <a:prstGeom prst="rect">
            <a:avLst/>
          </a:prstGeom>
          <a:solidFill>
            <a:srgbClr val="FFFFFF"/>
          </a:solidFill>
          <a:ln w="12700">
            <a:miter lim="400000"/>
          </a:ln>
          <a:effectLst>
            <a:outerShdw blurRad="38100" dist="10160" dir="10800000" rotWithShape="0">
              <a:srgbClr val="000000">
                <a:alpha val="60000"/>
              </a:srgbClr>
            </a:outerShdw>
          </a:effectLst>
        </p:spPr>
        <p:txBody>
          <a:bodyPr lIns="45719" rIns="45719" anchor="ctr"/>
          <a:lstStyle/>
          <a:p>
            <a:pPr algn="ctr">
              <a:defRPr>
                <a:solidFill>
                  <a:srgbClr val="FFFFFF"/>
                </a:solidFill>
              </a:defRPr>
            </a:pPr>
            <a:endParaRPr/>
          </a:p>
        </p:txBody>
      </p:sp>
      <p:sp>
        <p:nvSpPr>
          <p:cNvPr id="132" name="矩形"/>
          <p:cNvSpPr/>
          <p:nvPr/>
        </p:nvSpPr>
        <p:spPr>
          <a:xfrm>
            <a:off x="6647687" y="0"/>
            <a:ext cx="2514602"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3" name="标题文本"/>
          <p:cNvSpPr txBox="1">
            <a:spLocks noGrp="1"/>
          </p:cNvSpPr>
          <p:nvPr>
            <p:ph type="title"/>
          </p:nvPr>
        </p:nvSpPr>
        <p:spPr>
          <a:xfrm>
            <a:off x="6781800" y="274639"/>
            <a:ext cx="1905000" cy="5851526"/>
          </a:xfrm>
          <a:prstGeom prst="rect">
            <a:avLst/>
          </a:prstGeom>
        </p:spPr>
        <p:txBody>
          <a:bodyPr/>
          <a:lstStyle/>
          <a:p>
            <a:r>
              <a:t>标题文本</a:t>
            </a:r>
          </a:p>
        </p:txBody>
      </p:sp>
      <p:sp>
        <p:nvSpPr>
          <p:cNvPr id="134" name="正文级别 1…"/>
          <p:cNvSpPr txBox="1">
            <a:spLocks noGrp="1"/>
          </p:cNvSpPr>
          <p:nvPr>
            <p:ph type="body" idx="1"/>
          </p:nvPr>
        </p:nvSpPr>
        <p:spPr>
          <a:xfrm>
            <a:off x="457200" y="304800"/>
            <a:ext cx="6019800" cy="58515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4" name="标题文本"/>
          <p:cNvSpPr txBox="1">
            <a:spLocks noGrp="1"/>
          </p:cNvSpPr>
          <p:nvPr>
            <p:ph type="title" hasCustomPrompt="1"/>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15" name="正文级别 1…"/>
          <p:cNvSpPr txBox="1">
            <a:spLocks noGrp="1"/>
          </p:cNvSpPr>
          <p:nvPr>
            <p:ph type="body" sz="quarter" idx="1" hasCustomPrompt="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6"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1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19532367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250"/>
            <a:ext cx="8229600" cy="941388"/>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1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1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1A44A0B-D23A-4C46-8883-3398FA9E9ADD}" type="slidenum">
              <a:rPr lang="en-US" altLang="zh-CN"/>
              <a:pPr>
                <a:defRPr/>
              </a:pPr>
              <a:t>‹#›</a:t>
            </a:fld>
            <a:endParaRPr lang="en-US" altLang="zh-CN"/>
          </a:p>
        </p:txBody>
      </p:sp>
    </p:spTree>
    <p:extLst>
      <p:ext uri="{BB962C8B-B14F-4D97-AF65-F5344CB8AC3E}">
        <p14:creationId xmlns:p14="http://schemas.microsoft.com/office/powerpoint/2010/main" val="59711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0" y="1435895"/>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3" name="矩形"/>
          <p:cNvSpPr/>
          <p:nvPr/>
        </p:nvSpPr>
        <p:spPr>
          <a:xfrm>
            <a:off x="-1" y="-1"/>
            <a:ext cx="9144001" cy="1433735"/>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标题文本"/>
          <p:cNvSpPr txBox="1">
            <a:spLocks noGrp="1"/>
          </p:cNvSpPr>
          <p:nvPr>
            <p:ph type="title"/>
          </p:nvPr>
        </p:nvSpPr>
        <p:spPr>
          <a:xfrm>
            <a:off x="457200" y="155447"/>
            <a:ext cx="8229600" cy="1252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标题文本</a:t>
            </a:r>
          </a:p>
        </p:txBody>
      </p:sp>
      <p:sp>
        <p:nvSpPr>
          <p:cNvPr id="5" name="正文级别 1…"/>
          <p:cNvSpPr txBox="1">
            <a:spLocks noGrp="1"/>
          </p:cNvSpPr>
          <p:nvPr>
            <p:ph type="body" idx="1"/>
          </p:nvPr>
        </p:nvSpPr>
        <p:spPr>
          <a:xfrm>
            <a:off x="457200" y="1775191"/>
            <a:ext cx="8229600" cy="4625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756044" y="6573518"/>
            <a:ext cx="182216" cy="177801"/>
          </a:xfrm>
          <a:prstGeom prst="rect">
            <a:avLst/>
          </a:prstGeom>
          <a:ln w="12700">
            <a:miter lim="400000"/>
          </a:ln>
        </p:spPr>
        <p:txBody>
          <a:bodyPr wrap="none" lIns="0" tIns="0" rIns="0" bIns="0" anchor="b">
            <a:spAutoFit/>
          </a:bodyPr>
          <a:lstStyle>
            <a:lvl1pPr algn="r">
              <a:defRPr sz="1200">
                <a:solidFill>
                  <a:srgbClr val="41414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3" r:id="rId2"/>
    <p:sldLayoutId id="2147483655" r:id="rId3"/>
    <p:sldLayoutId id="2147483658" r:id="rId4"/>
    <p:sldLayoutId id="2147483659" r:id="rId5"/>
    <p:sldLayoutId id="2147483660" r:id="rId6"/>
    <p:sldLayoutId id="2147483661" r:id="rId7"/>
    <p:sldLayoutId id="2147483664" r:id="rId8"/>
    <p:sldLayoutId id="2147483665" r:id="rId9"/>
    <p:sldLayoutId id="2147483666" r:id="rId10"/>
    <p:sldLayoutId id="2147483667" r:id="rId11"/>
  </p:sldLayoutIdLst>
  <p:transition spd="med"/>
  <p:txStyles>
    <p:titleStyle>
      <a:lvl1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1pPr>
      <a:lvl2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2pPr>
      <a:lvl3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3pPr>
      <a:lvl4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4pPr>
      <a:lvl5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5pPr>
      <a:lvl6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6pPr>
      <a:lvl7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7pPr>
      <a:lvl8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8pPr>
      <a:lvl9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9pPr>
    </p:titleStyle>
    <p:bodyStyle>
      <a:lvl1pPr marL="438912" marR="0" indent="-320040" algn="l" defTabSz="914400" rtl="0" latinLnBrk="0">
        <a:lnSpc>
          <a:spcPct val="100000"/>
        </a:lnSpc>
        <a:spcBef>
          <a:spcPts val="0"/>
        </a:spcBef>
        <a:spcAft>
          <a:spcPts val="0"/>
        </a:spcAft>
        <a:buClr>
          <a:schemeClr val="accent1"/>
        </a:buClr>
        <a:buSzPct val="80000"/>
        <a:buFontTx/>
        <a:buChar char="◼"/>
        <a:tabLst/>
        <a:defRPr sz="3200" b="0" i="0" u="none" strike="noStrike" cap="none" spc="0" baseline="0">
          <a:solidFill>
            <a:srgbClr val="000000"/>
          </a:solidFill>
          <a:uFillTx/>
          <a:latin typeface="Corbel"/>
          <a:ea typeface="Corbel"/>
          <a:cs typeface="Corbel"/>
          <a:sym typeface="Corbel"/>
        </a:defRPr>
      </a:lvl1pPr>
      <a:lvl2pPr marL="770708" marR="0" indent="-313508" algn="l" defTabSz="914400" rtl="0" latinLnBrk="0">
        <a:lnSpc>
          <a:spcPct val="100000"/>
        </a:lnSpc>
        <a:spcBef>
          <a:spcPts val="0"/>
        </a:spcBef>
        <a:spcAft>
          <a:spcPts val="0"/>
        </a:spcAft>
        <a:buClr>
          <a:schemeClr val="accent1"/>
        </a:buClr>
        <a:buSzPct val="90000"/>
        <a:buFontTx/>
        <a:buChar char="▪"/>
        <a:tabLst/>
        <a:defRPr sz="3200" b="0" i="0" u="none" strike="noStrike" cap="none" spc="0" baseline="0">
          <a:solidFill>
            <a:srgbClr val="000000"/>
          </a:solidFill>
          <a:uFillTx/>
          <a:latin typeface="Corbel"/>
          <a:ea typeface="Corbel"/>
          <a:cs typeface="Corbel"/>
          <a:sym typeface="Corbel"/>
        </a:defRPr>
      </a:lvl2pPr>
      <a:lvl3pPr marL="1072896" marR="0" indent="-304800"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3pPr>
      <a:lvl4pPr marL="132588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4pPr>
      <a:lvl5pPr marL="1536191"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5pPr>
      <a:lvl6pPr marL="173736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6pPr>
      <a:lvl7pPr marL="1971039"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7pPr>
      <a:lvl8pPr marL="2172207"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8pPr>
      <a:lvl9pPr marL="2373375"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93.jpeg"/></Relationships>
</file>

<file path=ppt/slides/_rels/slide10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96.jpeg"/></Relationships>
</file>

<file path=ppt/slides/_rels/slide10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97.jpeg"/></Relationships>
</file>

<file path=ppt/slides/_rels/slide10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98.jpeg"/></Relationships>
</file>

<file path=ppt/slides/_rels/slide10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99.jpeg"/></Relationships>
</file>

<file path=ppt/slides/_rels/slide10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00.jpeg"/></Relationships>
</file>

<file path=ppt/slides/_rels/slide106.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38.png"/><Relationship Id="rId4" Type="http://schemas.openxmlformats.org/officeDocument/2006/relationships/image" Target="../media/image93.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hyperlink" Target="http://www.flickr.com/groups/hdr/"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hyperlink" Target="http://www.cse.ucsc.edu/~manduchi/Papers/ICCV98.pdf"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1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109.png"/><Relationship Id="rId4" Type="http://schemas.openxmlformats.org/officeDocument/2006/relationships/image" Target="../media/image108.png"/></Relationships>
</file>

<file path=ppt/slides/_rels/slide1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50.xml"/><Relationship Id="rId7" Type="http://schemas.openxmlformats.org/officeDocument/2006/relationships/image" Target="../media/image57.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11.png"/><Relationship Id="rId5" Type="http://schemas.openxmlformats.org/officeDocument/2006/relationships/image" Target="../media/image110.emf"/><Relationship Id="rId4" Type="http://schemas.openxmlformats.org/officeDocument/2006/relationships/oleObject" Target="../embeddings/oleObject27.bin"/><Relationship Id="rId9" Type="http://schemas.openxmlformats.org/officeDocument/2006/relationships/image" Target="../media/image59.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113.emf"/><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oleObject" Target="../embeddings/oleObject29.bin"/><Relationship Id="rId5" Type="http://schemas.openxmlformats.org/officeDocument/2006/relationships/image" Target="../media/image112.emf"/><Relationship Id="rId4" Type="http://schemas.openxmlformats.org/officeDocument/2006/relationships/oleObject" Target="../embeddings/oleObject28.bin"/></Relationships>
</file>

<file path=ppt/slides/_rels/slide1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9.wmf"/><Relationship Id="rId5" Type="http://schemas.openxmlformats.org/officeDocument/2006/relationships/oleObject" Target="../embeddings/oleObject8.bin"/><Relationship Id="rId4" Type="http://schemas.openxmlformats.org/officeDocument/2006/relationships/image" Target="../media/image8.wmf"/></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wmf"/><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oleObject" Target="../embeddings/oleObject10.bin"/><Relationship Id="rId5" Type="http://schemas.openxmlformats.org/officeDocument/2006/relationships/image" Target="../media/image8.w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2.wmf"/><Relationship Id="rId5" Type="http://schemas.openxmlformats.org/officeDocument/2006/relationships/oleObject" Target="../embeddings/oleObject12.bin"/><Relationship Id="rId4" Type="http://schemas.openxmlformats.org/officeDocument/2006/relationships/image" Target="../media/image11.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3.wmf"/></Relationships>
</file>

<file path=ppt/slides/_rels/slide24.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4.wmf"/><Relationship Id="rId5" Type="http://schemas.openxmlformats.org/officeDocument/2006/relationships/oleObject" Target="../embeddings/oleObject15.bin"/><Relationship Id="rId4" Type="http://schemas.openxmlformats.org/officeDocument/2006/relationships/image" Target="../media/image12.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6.wmf"/></Relationships>
</file>

<file path=ppt/slides/_rels/slide2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18.wmf"/><Relationship Id="rId5" Type="http://schemas.openxmlformats.org/officeDocument/2006/relationships/oleObject" Target="../embeddings/oleObject19.bin"/><Relationship Id="rId10" Type="http://schemas.openxmlformats.org/officeDocument/2006/relationships/image" Target="../media/image16.wmf"/><Relationship Id="rId4" Type="http://schemas.openxmlformats.org/officeDocument/2006/relationships/image" Target="../media/image17.wmf"/><Relationship Id="rId9" Type="http://schemas.openxmlformats.org/officeDocument/2006/relationships/oleObject" Target="../embeddings/oleObject21.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9.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1.wmf"/><Relationship Id="rId5" Type="http://schemas.openxmlformats.org/officeDocument/2006/relationships/oleObject" Target="../embeddings/oleObject24.bin"/><Relationship Id="rId4" Type="http://schemas.openxmlformats.org/officeDocument/2006/relationships/image" Target="../media/image20.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1.w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2.wmf"/></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jpeg"/><Relationship Id="rId2"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7.png"/><Relationship Id="rId7"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60.pn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wmf"/><Relationship Id="rId5" Type="http://schemas.openxmlformats.org/officeDocument/2006/relationships/oleObject" Target="../embeddings/oleObject4.bin"/><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5" Type="http://schemas.openxmlformats.org/officeDocument/2006/relationships/image" Target="../media/image91.jpeg"/><Relationship Id="rId4" Type="http://schemas.openxmlformats.org/officeDocument/2006/relationships/image" Target="../media/image90.png"/></Relationships>
</file>

<file path=ppt/slides/_rels/slide8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38.png"/><Relationship Id="rId4" Type="http://schemas.openxmlformats.org/officeDocument/2006/relationships/image" Target="../media/image93.jpeg"/></Relationships>
</file>

<file path=ppt/slides/_rels/slide99.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38.png"/><Relationship Id="rId4" Type="http://schemas.openxmlformats.org/officeDocument/2006/relationships/image" Target="../media/image9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200" dirty="0">
                <a:ea typeface="华文仿宋" pitchFamily="2" charset="-122"/>
              </a:rPr>
              <a:t>Basic Image Operation (IV)</a:t>
            </a:r>
            <a:br>
              <a:rPr lang="en-US" altLang="zh-CN" sz="3200" dirty="0">
                <a:ea typeface="华文仿宋" pitchFamily="2" charset="-122"/>
              </a:rPr>
            </a:br>
            <a:r>
              <a:rPr lang="zh-CN" altLang="en-US" sz="3200" dirty="0">
                <a:ea typeface="华文仿宋" pitchFamily="2" charset="-122"/>
              </a:rPr>
              <a:t>图像基本操作</a:t>
            </a:r>
            <a:r>
              <a:rPr lang="en-US" altLang="zh-CN" sz="3200" dirty="0">
                <a:ea typeface="华文仿宋" pitchFamily="2" charset="-122"/>
              </a:rPr>
              <a:t>(IV)</a:t>
            </a:r>
            <a:r>
              <a:rPr lang="zh-CN" altLang="en-US" sz="3200" dirty="0">
                <a:ea typeface="华文仿宋" pitchFamily="2" charset="-122"/>
              </a:rPr>
              <a:t> </a:t>
            </a:r>
            <a:br>
              <a:rPr lang="zh-CN" altLang="en-US" sz="3200" dirty="0">
                <a:ea typeface="华文仿宋" pitchFamily="2" charset="-122"/>
              </a:rPr>
            </a:br>
            <a:endParaRPr lang="zh-CN" altLang="en-US" sz="32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76672"/>
            <a:ext cx="1030613" cy="109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副标题 2"/>
          <p:cNvSpPr txBox="1">
            <a:spLocks/>
          </p:cNvSpPr>
          <p:nvPr/>
        </p:nvSpPr>
        <p:spPr>
          <a:xfrm>
            <a:off x="539552" y="5229200"/>
            <a:ext cx="8077200" cy="1499616"/>
          </a:xfrm>
          <a:prstGeom prst="rect">
            <a:avLst/>
          </a:prstGeom>
        </p:spPr>
        <p:txBody>
          <a:bodyPr vert="horz" lIns="118872" tIns="0" rIns="45720" bIns="0" rtlCol="0" anchor="b">
            <a:normAutofit/>
          </a:bodyPr>
          <a:lstStyle>
            <a:lvl1pPr marL="0" indent="0" algn="l" rtl="0" eaLnBrk="1" latinLnBrk="0" hangingPunct="1">
              <a:spcBef>
                <a:spcPts val="0"/>
              </a:spcBef>
              <a:buClr>
                <a:schemeClr val="accent1"/>
              </a:buClr>
              <a:buSzPct val="80000"/>
              <a:buFont typeface="Wingdings 2"/>
              <a:buNone/>
              <a:defRPr kumimoji="0" sz="2000" kern="1200">
                <a:solidFill>
                  <a:srgbClr val="FFFFFF"/>
                </a:solidFill>
                <a:latin typeface="+mn-lt"/>
                <a:ea typeface="+mn-ea"/>
                <a:cs typeface="+mn-cs"/>
              </a:defRPr>
            </a:lvl1pPr>
            <a:lvl2pPr marL="457200" indent="0" algn="ctr" rtl="0" eaLnBrk="1" latinLnBrk="0" hangingPunct="1">
              <a:spcBef>
                <a:spcPct val="20000"/>
              </a:spcBef>
              <a:buClr>
                <a:schemeClr val="accent2"/>
              </a:buClr>
              <a:buSzPct val="90000"/>
              <a:buFont typeface="Wingdings"/>
              <a:buNone/>
              <a:defRPr kumimoji="0" sz="2800" kern="1200">
                <a:solidFill>
                  <a:schemeClr val="tx1">
                    <a:tint val="75000"/>
                  </a:schemeClr>
                </a:solidFill>
                <a:latin typeface="+mn-lt"/>
                <a:ea typeface="+mn-ea"/>
                <a:cs typeface="+mn-cs"/>
              </a:defRPr>
            </a:lvl2pPr>
            <a:lvl3pPr marL="914400" indent="0" algn="ctr" rtl="0" eaLnBrk="1" latinLnBrk="0" hangingPunct="1">
              <a:spcBef>
                <a:spcPct val="20000"/>
              </a:spcBef>
              <a:buClr>
                <a:schemeClr val="accent3"/>
              </a:buClr>
              <a:buFont typeface="Arial"/>
              <a:buNone/>
              <a:defRPr kumimoji="0" sz="2400" kern="1200">
                <a:solidFill>
                  <a:schemeClr val="tx1">
                    <a:tint val="75000"/>
                  </a:schemeClr>
                </a:solidFill>
                <a:latin typeface="+mn-lt"/>
                <a:ea typeface="+mn-ea"/>
                <a:cs typeface="+mn-cs"/>
              </a:defRPr>
            </a:lvl3pPr>
            <a:lvl4pPr marL="1371600" indent="0" algn="ctr" rtl="0" eaLnBrk="1" latinLnBrk="0" hangingPunct="1">
              <a:spcBef>
                <a:spcPct val="20000"/>
              </a:spcBef>
              <a:buClr>
                <a:schemeClr val="accent4"/>
              </a:buClr>
              <a:buFont typeface="Arial"/>
              <a:buNone/>
              <a:defRPr kumimoji="0" sz="2000" kern="1200">
                <a:solidFill>
                  <a:schemeClr val="tx1">
                    <a:tint val="75000"/>
                  </a:schemeClr>
                </a:solidFill>
                <a:latin typeface="+mn-lt"/>
                <a:ea typeface="+mn-ea"/>
                <a:cs typeface="+mn-cs"/>
              </a:defRPr>
            </a:lvl4pPr>
            <a:lvl5pPr marL="1828800" indent="0" algn="ctr" rtl="0" eaLnBrk="1" latinLnBrk="0" hangingPunct="1">
              <a:spcBef>
                <a:spcPct val="20000"/>
              </a:spcBef>
              <a:buClr>
                <a:schemeClr val="accent5"/>
              </a:buClr>
              <a:buFont typeface="Wingdings 3"/>
              <a:buNone/>
              <a:defRPr kumimoji="0" lang="en-US" sz="2000" kern="1200">
                <a:solidFill>
                  <a:schemeClr val="tx1">
                    <a:tint val="75000"/>
                  </a:schemeClr>
                </a:solidFill>
                <a:latin typeface="+mn-lt"/>
                <a:ea typeface="+mn-ea"/>
                <a:cs typeface="+mn-cs"/>
              </a:defRPr>
            </a:lvl5pPr>
            <a:lvl6pPr marL="2286000" indent="0" algn="ctr" rtl="0" eaLnBrk="1" latinLnBrk="0" hangingPunct="1">
              <a:spcBef>
                <a:spcPct val="20000"/>
              </a:spcBef>
              <a:buClr>
                <a:schemeClr val="accent6"/>
              </a:buClr>
              <a:buSzPct val="100000"/>
              <a:buFont typeface="Wingdings 2"/>
              <a:buNone/>
              <a:defRPr kumimoji="0" sz="2000" kern="1200">
                <a:solidFill>
                  <a:schemeClr val="tx1">
                    <a:tint val="75000"/>
                  </a:schemeClr>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800" kern="1200">
                <a:solidFill>
                  <a:schemeClr val="tx1">
                    <a:tint val="75000"/>
                  </a:schemeClr>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800" kern="1200">
                <a:solidFill>
                  <a:schemeClr val="tx1">
                    <a:tint val="75000"/>
                  </a:schemeClr>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800" kern="1200" baseline="0">
                <a:solidFill>
                  <a:schemeClr val="tx1">
                    <a:tint val="75000"/>
                  </a:schemeClr>
                </a:solidFill>
                <a:latin typeface="+mn-lt"/>
                <a:ea typeface="+mn-ea"/>
                <a:cs typeface="+mn-cs"/>
              </a:defRPr>
            </a:lvl9pPr>
            <a:extLst/>
          </a:lstStyle>
          <a:p>
            <a:r>
              <a:rPr lang="en-US" altLang="zh-CN" sz="1800" dirty="0"/>
              <a:t>Mingli Song</a:t>
            </a:r>
          </a:p>
          <a:p>
            <a:r>
              <a:rPr lang="en-US" altLang="zh-CN" sz="1800" dirty="0"/>
              <a:t>College of Computer Science, Zhejiang University</a:t>
            </a:r>
          </a:p>
          <a:p>
            <a:r>
              <a:rPr lang="en-US" altLang="zh-CN" sz="1800" dirty="0"/>
              <a:t>brooksong@zju.edu.cn</a:t>
            </a:r>
          </a:p>
          <a:p>
            <a:r>
              <a:rPr lang="en-US" altLang="zh-CN" sz="1800" dirty="0"/>
              <a:t>http://person.zju.edu.cn/msong/</a:t>
            </a:r>
            <a:endParaRPr lang="zh-CN" altLang="en-US" sz="1800" dirty="0"/>
          </a:p>
        </p:txBody>
      </p:sp>
      <p:sp>
        <p:nvSpPr>
          <p:cNvPr id="4" name="文本占位符 3"/>
          <p:cNvSpPr>
            <a:spLocks noGrp="1"/>
          </p:cNvSpPr>
          <p:nvPr>
            <p:ph type="body" sz="quarter" idx="1"/>
          </p:nvPr>
        </p:nvSpPr>
        <p:spPr/>
        <p:txBody>
          <a:bodyPr/>
          <a:lstStyle/>
          <a:p>
            <a:endParaRPr lang="zh-CN" altLang="en-US"/>
          </a:p>
        </p:txBody>
      </p:sp>
    </p:spTree>
    <p:extLst>
      <p:ext uri="{BB962C8B-B14F-4D97-AF65-F5344CB8AC3E}">
        <p14:creationId xmlns:p14="http://schemas.microsoft.com/office/powerpoint/2010/main" val="110070855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3795"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filter——application</a:t>
            </a:r>
            <a:endParaRPr lang="zh-CN" altLang="en-US" dirty="0">
              <a:solidFill>
                <a:srgbClr val="3366CC"/>
              </a:solidFill>
              <a:latin typeface="+mj-lt"/>
              <a:ea typeface="华文楷体" pitchFamily="2" charset="-122"/>
            </a:endParaRPr>
          </a:p>
        </p:txBody>
      </p:sp>
      <p:sp>
        <p:nvSpPr>
          <p:cNvPr id="33797" name="Rectangle 5"/>
          <p:cNvSpPr>
            <a:spLocks noChangeArrowheads="1"/>
          </p:cNvSpPr>
          <p:nvPr/>
        </p:nvSpPr>
        <p:spPr bwMode="auto">
          <a:xfrm>
            <a:off x="789090" y="2505200"/>
            <a:ext cx="7492898" cy="310854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r>
              <a:rPr lang="en-US" altLang="zh-CN" sz="2800" dirty="0">
                <a:latin typeface="+mj-lt"/>
                <a:ea typeface="楷体" pitchFamily="49" charset="-122"/>
              </a:rPr>
              <a:t>      In order to obtain a brief description of the object of interest, linear smoothing filter is used to blur the image to remove the smaller object while keeping the larger object. </a:t>
            </a:r>
          </a:p>
          <a:p>
            <a:endParaRPr lang="en-US" altLang="zh-CN" sz="2800" dirty="0">
              <a:latin typeface="+mj-lt"/>
              <a:ea typeface="楷体" pitchFamily="49" charset="-122"/>
            </a:endParaRPr>
          </a:p>
          <a:p>
            <a:r>
              <a:rPr lang="en-US" altLang="zh-CN" sz="2800" dirty="0">
                <a:latin typeface="+mj-lt"/>
                <a:ea typeface="楷体" pitchFamily="49" charset="-122"/>
              </a:rPr>
              <a:t>  Hence, the size of the mask depends on the object to be merged into the background.</a:t>
            </a:r>
            <a:endParaRPr lang="zh-CN" altLang="en-US" sz="2800" dirty="0">
              <a:latin typeface="+mj-lt"/>
              <a:ea typeface="楷体" pitchFamily="49" charset="-122"/>
            </a:endParaRPr>
          </a:p>
        </p:txBody>
      </p:sp>
    </p:spTree>
    <p:extLst>
      <p:ext uri="{BB962C8B-B14F-4D97-AF65-F5344CB8AC3E}">
        <p14:creationId xmlns:p14="http://schemas.microsoft.com/office/powerpoint/2010/main" val="7741826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zh-CN">
                <a:ea typeface="宋体" charset="-122"/>
              </a:rPr>
              <a:t>Basic denoising</a:t>
            </a:r>
          </a:p>
        </p:txBody>
      </p:sp>
      <p:sp>
        <p:nvSpPr>
          <p:cNvPr id="51203" name="Rectangle 3"/>
          <p:cNvSpPr>
            <a:spLocks noGrp="1" noChangeArrowheads="1"/>
          </p:cNvSpPr>
          <p:nvPr>
            <p:ph type="body" idx="1"/>
          </p:nvPr>
        </p:nvSpPr>
        <p:spPr/>
        <p:txBody>
          <a:bodyPr/>
          <a:lstStyle/>
          <a:p>
            <a:endParaRPr lang="zh-CN" altLang="zh-CN"/>
          </a:p>
        </p:txBody>
      </p:sp>
      <p:pic>
        <p:nvPicPr>
          <p:cNvPr id="51204" name="Picture 4" descr="07-07-06-at-20h10m59s-_MG_2137-inp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7675"/>
            <a:ext cx="5194300" cy="49561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206" name="Text Box 6"/>
          <p:cNvSpPr txBox="1">
            <a:spLocks noChangeArrowheads="1"/>
          </p:cNvSpPr>
          <p:nvPr/>
        </p:nvSpPr>
        <p:spPr bwMode="auto">
          <a:xfrm>
            <a:off x="212725" y="1350963"/>
            <a:ext cx="1314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Noisy input</a:t>
            </a:r>
          </a:p>
        </p:txBody>
      </p:sp>
      <p:grpSp>
        <p:nvGrpSpPr>
          <p:cNvPr id="51208" name="Group 8"/>
          <p:cNvGrpSpPr>
            <a:grpSpLocks/>
          </p:cNvGrpSpPr>
          <p:nvPr/>
        </p:nvGrpSpPr>
        <p:grpSpPr bwMode="auto">
          <a:xfrm>
            <a:off x="3960813" y="1350963"/>
            <a:ext cx="5183187" cy="5311775"/>
            <a:chOff x="2495" y="851"/>
            <a:chExt cx="3265" cy="3346"/>
          </a:xfrm>
        </p:grpSpPr>
        <p:pic>
          <p:nvPicPr>
            <p:cNvPr id="51205" name="Picture 5" descr="07-07-06-at-20h10m59s-_MG_21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 y="1082"/>
              <a:ext cx="3265" cy="3115"/>
            </a:xfrm>
            <a:prstGeom prst="rect">
              <a:avLst/>
            </a:prstGeom>
            <a:noFill/>
            <a:ln w="38100">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51207" name="Text Box 7"/>
            <p:cNvSpPr txBox="1">
              <a:spLocks noChangeArrowheads="1"/>
            </p:cNvSpPr>
            <p:nvPr/>
          </p:nvSpPr>
          <p:spPr bwMode="auto">
            <a:xfrm>
              <a:off x="3738" y="851"/>
              <a:ext cx="17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Bilateral filter 7x7 window</a:t>
              </a:r>
            </a:p>
          </p:txBody>
        </p:sp>
      </p:grpSp>
    </p:spTree>
    <p:extLst>
      <p:ext uri="{BB962C8B-B14F-4D97-AF65-F5344CB8AC3E}">
        <p14:creationId xmlns:p14="http://schemas.microsoft.com/office/powerpoint/2010/main" val="143557474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51" name="Picture 11" descr="07-07-06-at-20h10m59s-_MG_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7675"/>
            <a:ext cx="5183188" cy="4945063"/>
          </a:xfrm>
          <a:prstGeom prst="rect">
            <a:avLst/>
          </a:prstGeom>
          <a:noFill/>
          <a:ln w="38100">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189452" name="Text Box 12"/>
          <p:cNvSpPr txBox="1">
            <a:spLocks noChangeArrowheads="1"/>
          </p:cNvSpPr>
          <p:nvPr/>
        </p:nvSpPr>
        <p:spPr bwMode="auto">
          <a:xfrm>
            <a:off x="212725" y="1350963"/>
            <a:ext cx="150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Bilateral filter</a:t>
            </a:r>
          </a:p>
        </p:txBody>
      </p:sp>
      <p:sp>
        <p:nvSpPr>
          <p:cNvPr id="189442" name="Rectangle 2"/>
          <p:cNvSpPr>
            <a:spLocks noGrp="1" noChangeArrowheads="1"/>
          </p:cNvSpPr>
          <p:nvPr>
            <p:ph type="title"/>
          </p:nvPr>
        </p:nvSpPr>
        <p:spPr/>
        <p:txBody>
          <a:bodyPr/>
          <a:lstStyle/>
          <a:p>
            <a:r>
              <a:rPr lang="en-US" altLang="zh-CN">
                <a:ea typeface="宋体" charset="-122"/>
              </a:rPr>
              <a:t>Basic denoising</a:t>
            </a:r>
          </a:p>
        </p:txBody>
      </p:sp>
      <p:pic>
        <p:nvPicPr>
          <p:cNvPr id="189445" name="Picture 5" descr="07-07-06-at-20h10m59s-_MG_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813" y="1717675"/>
            <a:ext cx="5183187" cy="494506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189453" name="Group 13"/>
          <p:cNvGrpSpPr>
            <a:grpSpLocks/>
          </p:cNvGrpSpPr>
          <p:nvPr/>
        </p:nvGrpSpPr>
        <p:grpSpPr bwMode="auto">
          <a:xfrm>
            <a:off x="3959225" y="1350963"/>
            <a:ext cx="5184775" cy="5322887"/>
            <a:chOff x="2494" y="851"/>
            <a:chExt cx="3266" cy="3353"/>
          </a:xfrm>
        </p:grpSpPr>
        <p:sp>
          <p:nvSpPr>
            <p:cNvPr id="189447" name="Text Box 7"/>
            <p:cNvSpPr txBox="1">
              <a:spLocks noChangeArrowheads="1"/>
            </p:cNvSpPr>
            <p:nvPr/>
          </p:nvSpPr>
          <p:spPr bwMode="auto">
            <a:xfrm>
              <a:off x="3738" y="851"/>
              <a:ext cx="8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Median 3x3</a:t>
              </a:r>
            </a:p>
          </p:txBody>
        </p:sp>
        <p:pic>
          <p:nvPicPr>
            <p:cNvPr id="189449" name="Picture 9" descr="07-07-06-at-20h10m59s-_MG_2137-med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 y="1088"/>
              <a:ext cx="3266" cy="3116"/>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489996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74" name="Picture 10" descr="07-07-06-at-20h10m59s-_MG_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7675"/>
            <a:ext cx="5183188" cy="4945063"/>
          </a:xfrm>
          <a:prstGeom prst="rect">
            <a:avLst/>
          </a:prstGeom>
          <a:noFill/>
          <a:ln w="38100">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190475" name="Text Box 11"/>
          <p:cNvSpPr txBox="1">
            <a:spLocks noChangeArrowheads="1"/>
          </p:cNvSpPr>
          <p:nvPr/>
        </p:nvSpPr>
        <p:spPr bwMode="auto">
          <a:xfrm>
            <a:off x="212725" y="1350963"/>
            <a:ext cx="150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Bilateral filter</a:t>
            </a:r>
          </a:p>
        </p:txBody>
      </p:sp>
      <p:sp>
        <p:nvSpPr>
          <p:cNvPr id="190466" name="Rectangle 2"/>
          <p:cNvSpPr>
            <a:spLocks noGrp="1" noChangeArrowheads="1"/>
          </p:cNvSpPr>
          <p:nvPr>
            <p:ph type="title"/>
          </p:nvPr>
        </p:nvSpPr>
        <p:spPr/>
        <p:txBody>
          <a:bodyPr/>
          <a:lstStyle/>
          <a:p>
            <a:r>
              <a:rPr lang="en-US" altLang="zh-CN">
                <a:ea typeface="宋体" charset="-122"/>
              </a:rPr>
              <a:t>Basic denoising</a:t>
            </a:r>
          </a:p>
        </p:txBody>
      </p:sp>
      <p:pic>
        <p:nvPicPr>
          <p:cNvPr id="190469" name="Picture 5" descr="07-07-06-at-20h10m59s-_MG_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813" y="1717675"/>
            <a:ext cx="5183187" cy="494506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0471" name="Text Box 7"/>
          <p:cNvSpPr txBox="1">
            <a:spLocks noChangeArrowheads="1"/>
          </p:cNvSpPr>
          <p:nvPr/>
        </p:nvSpPr>
        <p:spPr bwMode="auto">
          <a:xfrm>
            <a:off x="5934075" y="1350963"/>
            <a:ext cx="1365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Median 5x5</a:t>
            </a:r>
          </a:p>
        </p:txBody>
      </p:sp>
      <p:pic>
        <p:nvPicPr>
          <p:cNvPr id="190473" name="Picture 9" descr="07-07-06-at-20h10m59s-_MG_2137-media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9225" y="1706563"/>
            <a:ext cx="5184775" cy="49466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93557"/>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401" name="Picture 9" descr="07-07-06-at-20h10m59s-_MG_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7675"/>
            <a:ext cx="5183188" cy="4945063"/>
          </a:xfrm>
          <a:prstGeom prst="rect">
            <a:avLst/>
          </a:prstGeom>
          <a:noFill/>
          <a:ln w="38100">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187394" name="Rectangle 2"/>
          <p:cNvSpPr>
            <a:spLocks noGrp="1" noChangeArrowheads="1"/>
          </p:cNvSpPr>
          <p:nvPr>
            <p:ph type="title"/>
          </p:nvPr>
        </p:nvSpPr>
        <p:spPr/>
        <p:txBody>
          <a:bodyPr/>
          <a:lstStyle/>
          <a:p>
            <a:r>
              <a:rPr lang="en-US" altLang="zh-CN">
                <a:ea typeface="宋体" charset="-122"/>
              </a:rPr>
              <a:t>Basic denoising</a:t>
            </a:r>
          </a:p>
        </p:txBody>
      </p:sp>
      <p:sp>
        <p:nvSpPr>
          <p:cNvPr id="187395" name="Rectangle 3"/>
          <p:cNvSpPr>
            <a:spLocks noGrp="1" noChangeArrowheads="1"/>
          </p:cNvSpPr>
          <p:nvPr>
            <p:ph type="body" idx="1"/>
          </p:nvPr>
        </p:nvSpPr>
        <p:spPr/>
        <p:txBody>
          <a:bodyPr/>
          <a:lstStyle/>
          <a:p>
            <a:endParaRPr lang="zh-CN" altLang="zh-CN"/>
          </a:p>
        </p:txBody>
      </p:sp>
      <p:sp>
        <p:nvSpPr>
          <p:cNvPr id="187398" name="Text Box 6"/>
          <p:cNvSpPr txBox="1">
            <a:spLocks noChangeArrowheads="1"/>
          </p:cNvSpPr>
          <p:nvPr/>
        </p:nvSpPr>
        <p:spPr bwMode="auto">
          <a:xfrm>
            <a:off x="212725" y="1350963"/>
            <a:ext cx="150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Bilateral filter</a:t>
            </a:r>
          </a:p>
        </p:txBody>
      </p:sp>
      <p:grpSp>
        <p:nvGrpSpPr>
          <p:cNvPr id="187402" name="Group 10"/>
          <p:cNvGrpSpPr>
            <a:grpSpLocks/>
          </p:cNvGrpSpPr>
          <p:nvPr/>
        </p:nvGrpSpPr>
        <p:grpSpPr bwMode="auto">
          <a:xfrm>
            <a:off x="3948113" y="1350963"/>
            <a:ext cx="5195887" cy="5313362"/>
            <a:chOff x="2487" y="851"/>
            <a:chExt cx="3273" cy="3347"/>
          </a:xfrm>
        </p:grpSpPr>
        <p:sp>
          <p:nvSpPr>
            <p:cNvPr id="187399" name="Text Box 7"/>
            <p:cNvSpPr txBox="1">
              <a:spLocks noChangeArrowheads="1"/>
            </p:cNvSpPr>
            <p:nvPr/>
          </p:nvSpPr>
          <p:spPr bwMode="auto">
            <a:xfrm>
              <a:off x="3738" y="851"/>
              <a:ext cx="18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Bilateral filter – lower sigma</a:t>
              </a:r>
            </a:p>
          </p:txBody>
        </p:sp>
        <p:pic>
          <p:nvPicPr>
            <p:cNvPr id="187400" name="Picture 8" descr="07-07-06-at-20h10m59s-_MG_2137-tool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 y="1075"/>
              <a:ext cx="3273" cy="312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93716919"/>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26" name="Picture 10" descr="07-07-06-at-20h10m59s-_MG_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7675"/>
            <a:ext cx="5183188" cy="4945063"/>
          </a:xfrm>
          <a:prstGeom prst="rect">
            <a:avLst/>
          </a:prstGeom>
          <a:noFill/>
          <a:ln w="38100">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188427" name="Text Box 11"/>
          <p:cNvSpPr txBox="1">
            <a:spLocks noChangeArrowheads="1"/>
          </p:cNvSpPr>
          <p:nvPr/>
        </p:nvSpPr>
        <p:spPr bwMode="auto">
          <a:xfrm>
            <a:off x="212725" y="1350963"/>
            <a:ext cx="150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Bilateral filter</a:t>
            </a:r>
          </a:p>
        </p:txBody>
      </p:sp>
      <p:sp>
        <p:nvSpPr>
          <p:cNvPr id="188418" name="Rectangle 2"/>
          <p:cNvSpPr>
            <a:spLocks noGrp="1" noChangeArrowheads="1"/>
          </p:cNvSpPr>
          <p:nvPr>
            <p:ph type="title"/>
          </p:nvPr>
        </p:nvSpPr>
        <p:spPr/>
        <p:txBody>
          <a:bodyPr/>
          <a:lstStyle/>
          <a:p>
            <a:r>
              <a:rPr lang="en-US" altLang="zh-CN">
                <a:ea typeface="宋体" charset="-122"/>
              </a:rPr>
              <a:t>Basic denoising</a:t>
            </a:r>
          </a:p>
        </p:txBody>
      </p:sp>
      <p:pic>
        <p:nvPicPr>
          <p:cNvPr id="188421" name="Picture 5" descr="07-07-06-at-20h10m59s-_MG_2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813" y="1717675"/>
            <a:ext cx="5183187" cy="494506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8423" name="Text Box 7"/>
          <p:cNvSpPr txBox="1">
            <a:spLocks noChangeArrowheads="1"/>
          </p:cNvSpPr>
          <p:nvPr/>
        </p:nvSpPr>
        <p:spPr bwMode="auto">
          <a:xfrm>
            <a:off x="5934075" y="1350963"/>
            <a:ext cx="30686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Bilateral filter – higher sigma</a:t>
            </a:r>
          </a:p>
        </p:txBody>
      </p:sp>
      <p:pic>
        <p:nvPicPr>
          <p:cNvPr id="188425" name="Picture 9" descr="07-07-06-at-20h10m59s-_MG_2137-toohig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8588" y="1697038"/>
            <a:ext cx="5205412" cy="4967287"/>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99925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a:ea typeface="宋体" charset="-122"/>
              </a:rPr>
              <a:t>Denoising</a:t>
            </a:r>
          </a:p>
        </p:txBody>
      </p:sp>
      <p:sp>
        <p:nvSpPr>
          <p:cNvPr id="191491" name="Rectangle 3"/>
          <p:cNvSpPr>
            <a:spLocks noGrp="1" noChangeArrowheads="1"/>
          </p:cNvSpPr>
          <p:nvPr>
            <p:ph type="body" idx="1"/>
          </p:nvPr>
        </p:nvSpPr>
        <p:spPr/>
        <p:txBody>
          <a:bodyPr/>
          <a:lstStyle/>
          <a:p>
            <a:r>
              <a:rPr lang="en-US" altLang="zh-CN">
                <a:ea typeface="宋体" charset="-122"/>
              </a:rPr>
              <a:t>Small spatial sigma (e.g. 7x7 window)</a:t>
            </a:r>
          </a:p>
          <a:p>
            <a:r>
              <a:rPr lang="en-US" altLang="zh-CN">
                <a:ea typeface="宋体" charset="-122"/>
              </a:rPr>
              <a:t>Adapt range sigma to noise level </a:t>
            </a:r>
          </a:p>
          <a:p>
            <a:r>
              <a:rPr lang="en-US" altLang="zh-CN">
                <a:ea typeface="宋体" charset="-122"/>
              </a:rPr>
              <a:t>Maybe not best denoising method, but best simplicity/quality tradeoff</a:t>
            </a:r>
          </a:p>
          <a:p>
            <a:pPr lvl="1"/>
            <a:r>
              <a:rPr lang="en-US" altLang="zh-CN">
                <a:ea typeface="宋体" charset="-122"/>
              </a:rPr>
              <a:t>No need for acceleration (small kernel)</a:t>
            </a:r>
          </a:p>
          <a:p>
            <a:pPr lvl="1"/>
            <a:r>
              <a:rPr lang="en-US" altLang="zh-CN">
                <a:ea typeface="宋体" charset="-122"/>
              </a:rPr>
              <a:t>But the denoising feature in e.g. Photoshop is better</a:t>
            </a:r>
          </a:p>
          <a:p>
            <a:endParaRPr lang="en-US" altLang="zh-CN">
              <a:ea typeface="宋体" charset="-122"/>
            </a:endParaRPr>
          </a:p>
        </p:txBody>
      </p:sp>
      <p:pic>
        <p:nvPicPr>
          <p:cNvPr id="191492" name="Picture 4" descr="07-07-06-at-20h10m59s-_MG_2137-input"/>
          <p:cNvPicPr>
            <a:picLocks noChangeAspect="1" noChangeArrowheads="1"/>
          </p:cNvPicPr>
          <p:nvPr/>
        </p:nvPicPr>
        <p:blipFill>
          <a:blip r:embed="rId3">
            <a:extLst>
              <a:ext uri="{28A0092B-C50C-407E-A947-70E740481C1C}">
                <a14:useLocalDpi xmlns:a14="http://schemas.microsoft.com/office/drawing/2010/main" val="0"/>
              </a:ext>
            </a:extLst>
          </a:blip>
          <a:srcRect t="54420"/>
          <a:stretch>
            <a:fillRect/>
          </a:stretch>
        </p:blipFill>
        <p:spPr bwMode="auto">
          <a:xfrm>
            <a:off x="0" y="4570413"/>
            <a:ext cx="5194300" cy="225901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1494" name="Picture 6" descr="07-07-06-at-20h10m59s-_MG_2137-bf"/>
          <p:cNvPicPr>
            <a:picLocks noChangeAspect="1" noChangeArrowheads="1"/>
          </p:cNvPicPr>
          <p:nvPr/>
        </p:nvPicPr>
        <p:blipFill>
          <a:blip r:embed="rId4">
            <a:extLst>
              <a:ext uri="{28A0092B-C50C-407E-A947-70E740481C1C}">
                <a14:useLocalDpi xmlns:a14="http://schemas.microsoft.com/office/drawing/2010/main" val="0"/>
              </a:ext>
            </a:extLst>
          </a:blip>
          <a:srcRect t="54642"/>
          <a:stretch>
            <a:fillRect/>
          </a:stretch>
        </p:blipFill>
        <p:spPr bwMode="auto">
          <a:xfrm>
            <a:off x="3927475" y="4579938"/>
            <a:ext cx="5216525" cy="22574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83410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zh-CN" b="0">
                <a:ea typeface="宋体" charset="-122"/>
              </a:rPr>
              <a:t>Overview</a:t>
            </a:r>
          </a:p>
        </p:txBody>
      </p:sp>
      <p:sp>
        <p:nvSpPr>
          <p:cNvPr id="195587" name="Rectangle 3"/>
          <p:cNvSpPr>
            <a:spLocks noGrp="1" noChangeArrowheads="1"/>
          </p:cNvSpPr>
          <p:nvPr>
            <p:ph type="body" idx="1"/>
          </p:nvPr>
        </p:nvSpPr>
        <p:spPr/>
        <p:txBody>
          <a:bodyPr/>
          <a:lstStyle/>
          <a:p>
            <a:endParaRPr lang="en-US" altLang="zh-CN" sz="2900" dirty="0">
              <a:ea typeface="宋体" charset="-122"/>
            </a:endParaRPr>
          </a:p>
          <a:p>
            <a:r>
              <a:rPr lang="en-US" altLang="zh-CN" sz="2900" dirty="0" err="1">
                <a:solidFill>
                  <a:schemeClr val="tx1"/>
                </a:solidFill>
                <a:ea typeface="宋体" charset="-122"/>
              </a:rPr>
              <a:t>Denoising</a:t>
            </a:r>
            <a:endParaRPr lang="en-US" altLang="zh-CN" sz="2900" dirty="0">
              <a:solidFill>
                <a:schemeClr val="tx1"/>
              </a:solidFill>
              <a:ea typeface="宋体" charset="-122"/>
            </a:endParaRPr>
          </a:p>
          <a:p>
            <a:endParaRPr lang="en-US" altLang="zh-CN" sz="1600" b="1" dirty="0">
              <a:ea typeface="宋体" charset="-122"/>
            </a:endParaRPr>
          </a:p>
          <a:p>
            <a:endParaRPr lang="en-US" altLang="zh-CN" sz="1600" dirty="0">
              <a:ea typeface="宋体" charset="-122"/>
            </a:endParaRPr>
          </a:p>
          <a:p>
            <a:r>
              <a:rPr lang="en-US" altLang="zh-CN" sz="2900" b="1" dirty="0">
                <a:solidFill>
                  <a:srgbClr val="FF9900"/>
                </a:solidFill>
                <a:ea typeface="宋体" charset="-122"/>
              </a:rPr>
              <a:t>Tone mapping</a:t>
            </a:r>
          </a:p>
          <a:p>
            <a:endParaRPr lang="en-US" altLang="zh-CN" sz="1600" b="1" dirty="0">
              <a:solidFill>
                <a:srgbClr val="FF9900"/>
              </a:solidFill>
              <a:ea typeface="宋体" charset="-122"/>
            </a:endParaRPr>
          </a:p>
          <a:p>
            <a:endParaRPr lang="en-US" altLang="zh-CN" sz="1600" dirty="0">
              <a:ea typeface="宋体" charset="-122"/>
            </a:endParaRPr>
          </a:p>
          <a:p>
            <a:endParaRPr lang="en-US" altLang="zh-CN" sz="2900" dirty="0">
              <a:ea typeface="宋体" charset="-122"/>
            </a:endParaRPr>
          </a:p>
          <a:p>
            <a:endParaRPr lang="en-US" altLang="zh-CN" sz="2900" dirty="0">
              <a:ea typeface="宋体" charset="-122"/>
            </a:endParaRPr>
          </a:p>
          <a:p>
            <a:r>
              <a:rPr lang="en-US" altLang="zh-CN" sz="2900" dirty="0">
                <a:ea typeface="宋体" charset="-122"/>
              </a:rPr>
              <a:t>Relighting &amp; </a:t>
            </a:r>
            <a:br>
              <a:rPr lang="en-US" altLang="zh-CN" sz="2900" dirty="0">
                <a:ea typeface="宋体" charset="-122"/>
              </a:rPr>
            </a:br>
            <a:r>
              <a:rPr lang="en-US" altLang="zh-CN" sz="2900" dirty="0">
                <a:ea typeface="宋体" charset="-122"/>
              </a:rPr>
              <a:t>texture editing</a:t>
            </a:r>
          </a:p>
        </p:txBody>
      </p:sp>
      <p:grpSp>
        <p:nvGrpSpPr>
          <p:cNvPr id="195590" name="Group 6"/>
          <p:cNvGrpSpPr>
            <a:grpSpLocks/>
          </p:cNvGrpSpPr>
          <p:nvPr/>
        </p:nvGrpSpPr>
        <p:grpSpPr bwMode="auto">
          <a:xfrm>
            <a:off x="5337175" y="1171575"/>
            <a:ext cx="3644900" cy="1674813"/>
            <a:chOff x="3390" y="738"/>
            <a:chExt cx="2268" cy="1042"/>
          </a:xfrm>
        </p:grpSpPr>
        <p:pic>
          <p:nvPicPr>
            <p:cNvPr id="195591" name="Picture 7" descr="07-07-06-at-20h10m59s-_MG_2137-input"/>
            <p:cNvPicPr>
              <a:picLocks noChangeAspect="1" noChangeArrowheads="1"/>
            </p:cNvPicPr>
            <p:nvPr/>
          </p:nvPicPr>
          <p:blipFill>
            <a:blip r:embed="rId3">
              <a:extLst>
                <a:ext uri="{28A0092B-C50C-407E-A947-70E740481C1C}">
                  <a14:useLocalDpi xmlns:a14="http://schemas.microsoft.com/office/drawing/2010/main" val="0"/>
                </a:ext>
              </a:extLst>
            </a:blip>
            <a:srcRect l="32030" r="22127" b="58040"/>
            <a:stretch>
              <a:fillRect/>
            </a:stretch>
          </p:blipFill>
          <p:spPr bwMode="auto">
            <a:xfrm>
              <a:off x="3390" y="738"/>
              <a:ext cx="1187" cy="103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5592" name="Picture 8" descr="07-07-06-at-20h10m59s-_MG_2137"/>
            <p:cNvPicPr>
              <a:picLocks noChangeAspect="1" noChangeArrowheads="1"/>
            </p:cNvPicPr>
            <p:nvPr/>
          </p:nvPicPr>
          <p:blipFill>
            <a:blip r:embed="rId4">
              <a:extLst>
                <a:ext uri="{28A0092B-C50C-407E-A947-70E740481C1C}">
                  <a14:useLocalDpi xmlns:a14="http://schemas.microsoft.com/office/drawing/2010/main" val="0"/>
                </a:ext>
              </a:extLst>
            </a:blip>
            <a:srcRect l="35895" r="22389" b="57753"/>
            <a:stretch>
              <a:fillRect/>
            </a:stretch>
          </p:blipFill>
          <p:spPr bwMode="auto">
            <a:xfrm>
              <a:off x="4580" y="739"/>
              <a:ext cx="1078" cy="104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195593" name="Picture 9"/>
          <p:cNvPicPr>
            <a:picLocks noChangeAspect="1" noChangeArrowheads="1"/>
          </p:cNvPicPr>
          <p:nvPr/>
        </p:nvPicPr>
        <p:blipFill>
          <a:blip r:embed="rId5">
            <a:extLst>
              <a:ext uri="{28A0092B-C50C-407E-A947-70E740481C1C}">
                <a14:useLocalDpi xmlns:a14="http://schemas.microsoft.com/office/drawing/2010/main" val="0"/>
              </a:ext>
            </a:extLst>
          </a:blip>
          <a:srcRect t="29016"/>
          <a:stretch>
            <a:fillRect/>
          </a:stretch>
        </p:blipFill>
        <p:spPr bwMode="auto">
          <a:xfrm>
            <a:off x="5348288" y="2913063"/>
            <a:ext cx="3643312" cy="17478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5594" name="Group 10"/>
          <p:cNvGrpSpPr>
            <a:grpSpLocks/>
          </p:cNvGrpSpPr>
          <p:nvPr/>
        </p:nvGrpSpPr>
        <p:grpSpPr bwMode="auto">
          <a:xfrm>
            <a:off x="5370513" y="4770438"/>
            <a:ext cx="3624262" cy="1447800"/>
            <a:chOff x="1416" y="2563"/>
            <a:chExt cx="4082" cy="1631"/>
          </a:xfrm>
        </p:grpSpPr>
        <p:pic>
          <p:nvPicPr>
            <p:cNvPr id="195595" name="Picture 11" descr="phh"/>
            <p:cNvPicPr>
              <a:picLocks noChangeAspect="1" noChangeArrowheads="1"/>
            </p:cNvPicPr>
            <p:nvPr/>
          </p:nvPicPr>
          <p:blipFill>
            <a:blip r:embed="rId6">
              <a:lum contrast="12000"/>
              <a:extLst>
                <a:ext uri="{28A0092B-C50C-407E-A947-70E740481C1C}">
                  <a14:useLocalDpi xmlns:a14="http://schemas.microsoft.com/office/drawing/2010/main" val="0"/>
                </a:ext>
              </a:extLst>
            </a:blip>
            <a:srcRect/>
            <a:stretch>
              <a:fillRect/>
            </a:stretch>
          </p:blipFill>
          <p:spPr bwMode="auto">
            <a:xfrm>
              <a:off x="3456" y="2563"/>
              <a:ext cx="2042" cy="16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5596" name="Picture 12" descr="phh"/>
            <p:cNvPicPr>
              <a:picLocks noChangeAspect="1" noChangeArrowheads="1"/>
            </p:cNvPicPr>
            <p:nvPr/>
          </p:nvPicPr>
          <p:blipFill>
            <a:blip r:embed="rId7">
              <a:lum bright="6000" contrast="24000"/>
              <a:extLst>
                <a:ext uri="{28A0092B-C50C-407E-A947-70E740481C1C}">
                  <a14:useLocalDpi xmlns:a14="http://schemas.microsoft.com/office/drawing/2010/main" val="0"/>
                </a:ext>
              </a:extLst>
            </a:blip>
            <a:srcRect/>
            <a:stretch>
              <a:fillRect/>
            </a:stretch>
          </p:blipFill>
          <p:spPr bwMode="auto">
            <a:xfrm>
              <a:off x="1416" y="2563"/>
              <a:ext cx="2042" cy="16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95597" name="Rectangle 13"/>
          <p:cNvSpPr>
            <a:spLocks noChangeArrowheads="1"/>
          </p:cNvSpPr>
          <p:nvPr/>
        </p:nvSpPr>
        <p:spPr bwMode="auto">
          <a:xfrm>
            <a:off x="123825" y="2908300"/>
            <a:ext cx="8855075" cy="1766888"/>
          </a:xfrm>
          <a:prstGeom prst="rect">
            <a:avLst/>
          </a:prstGeom>
          <a:noFill/>
          <a:ln w="5715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38808825"/>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zh-CN">
                <a:ea typeface="宋体" charset="-122"/>
              </a:rPr>
              <a:t>Real world dynamic range</a:t>
            </a:r>
          </a:p>
        </p:txBody>
      </p:sp>
      <p:sp>
        <p:nvSpPr>
          <p:cNvPr id="67587" name="Rectangle 3"/>
          <p:cNvSpPr>
            <a:spLocks noGrp="1" noChangeArrowheads="1"/>
          </p:cNvSpPr>
          <p:nvPr>
            <p:ph type="body" idx="1"/>
          </p:nvPr>
        </p:nvSpPr>
        <p:spPr>
          <a:xfrm>
            <a:off x="323528" y="1656854"/>
            <a:ext cx="8416925" cy="4724474"/>
          </a:xfrm>
        </p:spPr>
        <p:txBody>
          <a:bodyPr/>
          <a:lstStyle/>
          <a:p>
            <a:r>
              <a:rPr lang="en-US" altLang="zh-CN" dirty="0">
                <a:ea typeface="宋体" charset="-122"/>
              </a:rPr>
              <a:t>Eye can adapt from ~ 10</a:t>
            </a:r>
            <a:r>
              <a:rPr lang="en-US" altLang="zh-CN" baseline="30000" dirty="0">
                <a:ea typeface="宋体" charset="-122"/>
              </a:rPr>
              <a:t>-6</a:t>
            </a:r>
            <a:r>
              <a:rPr lang="en-US" altLang="zh-CN" dirty="0">
                <a:ea typeface="宋体" charset="-122"/>
              </a:rPr>
              <a:t> to 10</a:t>
            </a:r>
            <a:r>
              <a:rPr lang="en-US" altLang="zh-CN" baseline="30000" dirty="0">
                <a:ea typeface="宋体" charset="-122"/>
              </a:rPr>
              <a:t>6</a:t>
            </a:r>
            <a:r>
              <a:rPr lang="en-US" altLang="zh-CN" dirty="0">
                <a:ea typeface="宋体" charset="-122"/>
              </a:rPr>
              <a:t> cd/m</a:t>
            </a:r>
            <a:r>
              <a:rPr lang="en-US" altLang="zh-CN" baseline="30000" dirty="0">
                <a:ea typeface="宋体" charset="-122"/>
              </a:rPr>
              <a:t>2</a:t>
            </a:r>
          </a:p>
          <a:p>
            <a:r>
              <a:rPr lang="en-US" altLang="zh-CN" dirty="0">
                <a:ea typeface="宋体" charset="-122"/>
              </a:rPr>
              <a:t>Often 1  :  10,000 in a scene</a:t>
            </a:r>
          </a:p>
          <a:p>
            <a:endParaRPr lang="en-US" altLang="zh-CN" baseline="30000" dirty="0">
              <a:ea typeface="宋体" charset="-122"/>
            </a:endParaRPr>
          </a:p>
          <a:p>
            <a:endParaRPr lang="en-US" altLang="zh-CN" baseline="30000" dirty="0">
              <a:ea typeface="宋体" charset="-122"/>
            </a:endParaRPr>
          </a:p>
          <a:p>
            <a:endParaRPr lang="en-US" altLang="zh-CN" baseline="30000" dirty="0">
              <a:ea typeface="宋体" charset="-122"/>
            </a:endParaRPr>
          </a:p>
          <a:p>
            <a:endParaRPr lang="en-US" altLang="zh-CN" baseline="30000" dirty="0">
              <a:ea typeface="宋体" charset="-122"/>
            </a:endParaRPr>
          </a:p>
          <a:p>
            <a:endParaRPr lang="en-US" altLang="zh-CN" baseline="30000" dirty="0">
              <a:ea typeface="宋体" charset="-122"/>
            </a:endParaRPr>
          </a:p>
          <a:p>
            <a:endParaRPr lang="en-US" altLang="zh-CN" baseline="30000" dirty="0">
              <a:ea typeface="宋体" charset="-122"/>
            </a:endParaRPr>
          </a:p>
          <a:p>
            <a:endParaRPr lang="en-US" altLang="zh-CN" baseline="30000" dirty="0">
              <a:ea typeface="宋体" charset="-122"/>
            </a:endParaRPr>
          </a:p>
          <a:p>
            <a:endParaRPr lang="en-US" altLang="zh-CN" baseline="30000" dirty="0">
              <a:ea typeface="宋体" charset="-122"/>
            </a:endParaRPr>
          </a:p>
        </p:txBody>
      </p:sp>
      <p:sp>
        <p:nvSpPr>
          <p:cNvPr id="67588" name="Text Box 4"/>
          <p:cNvSpPr txBox="1">
            <a:spLocks noChangeArrowheads="1"/>
          </p:cNvSpPr>
          <p:nvPr/>
        </p:nvSpPr>
        <p:spPr bwMode="auto">
          <a:xfrm>
            <a:off x="1355725" y="2971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endParaRPr lang="fr-FR" sz="2400">
              <a:latin typeface="Times New Roman" pitchFamily="18" charset="0"/>
            </a:endParaRPr>
          </a:p>
        </p:txBody>
      </p:sp>
      <p:sp>
        <p:nvSpPr>
          <p:cNvPr id="67589" name="Text Box 5"/>
          <p:cNvSpPr txBox="1">
            <a:spLocks noChangeArrowheads="1"/>
          </p:cNvSpPr>
          <p:nvPr/>
        </p:nvSpPr>
        <p:spPr bwMode="auto">
          <a:xfrm>
            <a:off x="1676400" y="3082925"/>
            <a:ext cx="812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3200">
                <a:latin typeface="Times New Roman" pitchFamily="18" charset="0"/>
                <a:ea typeface="宋体" charset="-122"/>
              </a:rPr>
              <a:t>10</a:t>
            </a:r>
            <a:r>
              <a:rPr lang="en-US" altLang="zh-CN" sz="3200" baseline="30000">
                <a:latin typeface="Times New Roman" pitchFamily="18" charset="0"/>
                <a:ea typeface="宋体" charset="-122"/>
              </a:rPr>
              <a:t>-6</a:t>
            </a:r>
          </a:p>
        </p:txBody>
      </p:sp>
      <p:sp>
        <p:nvSpPr>
          <p:cNvPr id="67590" name="Line 6"/>
          <p:cNvSpPr>
            <a:spLocks noChangeShapeType="1"/>
          </p:cNvSpPr>
          <p:nvPr/>
        </p:nvSpPr>
        <p:spPr bwMode="auto">
          <a:xfrm>
            <a:off x="19050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591" name="Line 7"/>
          <p:cNvSpPr>
            <a:spLocks noChangeShapeType="1"/>
          </p:cNvSpPr>
          <p:nvPr/>
        </p:nvSpPr>
        <p:spPr bwMode="auto">
          <a:xfrm>
            <a:off x="24384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592" name="Line 8"/>
          <p:cNvSpPr>
            <a:spLocks noChangeShapeType="1"/>
          </p:cNvSpPr>
          <p:nvPr/>
        </p:nvSpPr>
        <p:spPr bwMode="auto">
          <a:xfrm>
            <a:off x="29718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593" name="Line 9"/>
          <p:cNvSpPr>
            <a:spLocks noChangeShapeType="1"/>
          </p:cNvSpPr>
          <p:nvPr/>
        </p:nvSpPr>
        <p:spPr bwMode="auto">
          <a:xfrm>
            <a:off x="35052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594" name="Line 10"/>
          <p:cNvSpPr>
            <a:spLocks noChangeShapeType="1"/>
          </p:cNvSpPr>
          <p:nvPr/>
        </p:nvSpPr>
        <p:spPr bwMode="auto">
          <a:xfrm>
            <a:off x="40386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595" name="Line 11"/>
          <p:cNvSpPr>
            <a:spLocks noChangeShapeType="1"/>
          </p:cNvSpPr>
          <p:nvPr/>
        </p:nvSpPr>
        <p:spPr bwMode="auto">
          <a:xfrm>
            <a:off x="45720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596" name="Line 12"/>
          <p:cNvSpPr>
            <a:spLocks noChangeShapeType="1"/>
          </p:cNvSpPr>
          <p:nvPr/>
        </p:nvSpPr>
        <p:spPr bwMode="auto">
          <a:xfrm>
            <a:off x="51054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597" name="Line 13"/>
          <p:cNvSpPr>
            <a:spLocks noChangeShapeType="1"/>
          </p:cNvSpPr>
          <p:nvPr/>
        </p:nvSpPr>
        <p:spPr bwMode="auto">
          <a:xfrm>
            <a:off x="56388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598" name="Line 14"/>
          <p:cNvSpPr>
            <a:spLocks noChangeShapeType="1"/>
          </p:cNvSpPr>
          <p:nvPr/>
        </p:nvSpPr>
        <p:spPr bwMode="auto">
          <a:xfrm>
            <a:off x="61722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599" name="Line 15"/>
          <p:cNvSpPr>
            <a:spLocks noChangeShapeType="1"/>
          </p:cNvSpPr>
          <p:nvPr/>
        </p:nvSpPr>
        <p:spPr bwMode="auto">
          <a:xfrm>
            <a:off x="67056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600" name="Line 16"/>
          <p:cNvSpPr>
            <a:spLocks noChangeShapeType="1"/>
          </p:cNvSpPr>
          <p:nvPr/>
        </p:nvSpPr>
        <p:spPr bwMode="auto">
          <a:xfrm>
            <a:off x="72390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601" name="Line 17"/>
          <p:cNvSpPr>
            <a:spLocks noChangeShapeType="1"/>
          </p:cNvSpPr>
          <p:nvPr/>
        </p:nvSpPr>
        <p:spPr bwMode="auto">
          <a:xfrm>
            <a:off x="77724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602" name="Line 18"/>
          <p:cNvSpPr>
            <a:spLocks noChangeShapeType="1"/>
          </p:cNvSpPr>
          <p:nvPr/>
        </p:nvSpPr>
        <p:spPr bwMode="auto">
          <a:xfrm>
            <a:off x="8305800" y="36925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603" name="Text Box 19"/>
          <p:cNvSpPr txBox="1">
            <a:spLocks noChangeArrowheads="1"/>
          </p:cNvSpPr>
          <p:nvPr/>
        </p:nvSpPr>
        <p:spPr bwMode="auto">
          <a:xfrm>
            <a:off x="8001000" y="3082925"/>
            <a:ext cx="723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3200">
                <a:latin typeface="Times New Roman" pitchFamily="18" charset="0"/>
                <a:ea typeface="宋体" charset="-122"/>
              </a:rPr>
              <a:t>10</a:t>
            </a:r>
            <a:r>
              <a:rPr lang="en-US" altLang="zh-CN" sz="3200" baseline="30000">
                <a:latin typeface="Times New Roman" pitchFamily="18" charset="0"/>
                <a:ea typeface="宋体" charset="-122"/>
              </a:rPr>
              <a:t>6</a:t>
            </a:r>
          </a:p>
        </p:txBody>
      </p:sp>
      <p:sp>
        <p:nvSpPr>
          <p:cNvPr id="67604" name="Line 20"/>
          <p:cNvSpPr>
            <a:spLocks noChangeShapeType="1"/>
          </p:cNvSpPr>
          <p:nvPr/>
        </p:nvSpPr>
        <p:spPr bwMode="auto">
          <a:xfrm>
            <a:off x="1676400" y="3921125"/>
            <a:ext cx="7467600" cy="0"/>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605" name="Rectangle 21"/>
          <p:cNvSpPr>
            <a:spLocks noChangeArrowheads="1"/>
          </p:cNvSpPr>
          <p:nvPr/>
        </p:nvSpPr>
        <p:spPr bwMode="auto">
          <a:xfrm>
            <a:off x="4038600" y="3997325"/>
            <a:ext cx="2667000" cy="2286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7606" name="Rectangle 22"/>
          <p:cNvSpPr>
            <a:spLocks noChangeArrowheads="1"/>
          </p:cNvSpPr>
          <p:nvPr/>
        </p:nvSpPr>
        <p:spPr bwMode="auto">
          <a:xfrm>
            <a:off x="76200" y="3509963"/>
            <a:ext cx="153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2400">
                <a:latin typeface="Times New Roman" pitchFamily="18" charset="0"/>
                <a:ea typeface="宋体" charset="-122"/>
              </a:rPr>
              <a:t>Real world</a:t>
            </a:r>
            <a:endParaRPr lang="fr-FR" sz="2400">
              <a:latin typeface="Times New Roman" pitchFamily="18" charset="0"/>
            </a:endParaRPr>
          </a:p>
        </p:txBody>
      </p:sp>
      <p:sp>
        <p:nvSpPr>
          <p:cNvPr id="67607" name="Text Box 23"/>
          <p:cNvSpPr txBox="1">
            <a:spLocks noChangeArrowheads="1"/>
          </p:cNvSpPr>
          <p:nvPr/>
        </p:nvSpPr>
        <p:spPr bwMode="auto">
          <a:xfrm>
            <a:off x="3657600" y="4221163"/>
            <a:ext cx="3502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3200">
                <a:solidFill>
                  <a:schemeClr val="tx2"/>
                </a:solidFill>
                <a:latin typeface="Times New Roman" pitchFamily="18" charset="0"/>
                <a:ea typeface="宋体" charset="-122"/>
              </a:rPr>
              <a:t>High dynamic range</a:t>
            </a:r>
            <a:endParaRPr lang="en-US" altLang="zh-CN" sz="3200" baseline="30000">
              <a:solidFill>
                <a:schemeClr val="tx2"/>
              </a:solidFill>
              <a:latin typeface="Times New Roman" pitchFamily="18" charset="0"/>
              <a:ea typeface="宋体" charset="-122"/>
            </a:endParaRPr>
          </a:p>
        </p:txBody>
      </p:sp>
    </p:spTree>
    <p:extLst>
      <p:ext uri="{BB962C8B-B14F-4D97-AF65-F5344CB8AC3E}">
        <p14:creationId xmlns:p14="http://schemas.microsoft.com/office/powerpoint/2010/main" val="2155147871"/>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CN">
                <a:ea typeface="宋体" charset="-122"/>
              </a:rPr>
              <a:t>Problem: Contrast reduction</a:t>
            </a:r>
          </a:p>
        </p:txBody>
      </p:sp>
      <p:sp>
        <p:nvSpPr>
          <p:cNvPr id="80899" name="Rectangle 3"/>
          <p:cNvSpPr>
            <a:spLocks noGrp="1" noChangeArrowheads="1"/>
          </p:cNvSpPr>
          <p:nvPr>
            <p:ph type="body" idx="1"/>
          </p:nvPr>
        </p:nvSpPr>
        <p:spPr>
          <a:xfrm>
            <a:off x="303213" y="1109663"/>
            <a:ext cx="8416925" cy="5519737"/>
          </a:xfrm>
        </p:spPr>
        <p:txBody>
          <a:bodyPr/>
          <a:lstStyle/>
          <a:p>
            <a:endParaRPr lang="en-US" altLang="zh-CN" dirty="0">
              <a:ea typeface="宋体" charset="-122"/>
            </a:endParaRPr>
          </a:p>
          <a:p>
            <a:r>
              <a:rPr lang="en-US" altLang="zh-CN" dirty="0">
                <a:ea typeface="宋体" charset="-122"/>
              </a:rPr>
              <a:t>Match limited contrast of the medium</a:t>
            </a:r>
          </a:p>
          <a:p>
            <a:r>
              <a:rPr lang="en-US" altLang="zh-CN" dirty="0">
                <a:ea typeface="宋体" charset="-122"/>
              </a:rPr>
              <a:t>Preserve details</a:t>
            </a:r>
          </a:p>
        </p:txBody>
      </p:sp>
      <p:sp>
        <p:nvSpPr>
          <p:cNvPr id="80900" name="Text Box 4"/>
          <p:cNvSpPr txBox="1">
            <a:spLocks noChangeArrowheads="1"/>
          </p:cNvSpPr>
          <p:nvPr/>
        </p:nvSpPr>
        <p:spPr bwMode="auto">
          <a:xfrm>
            <a:off x="1355725" y="2971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endParaRPr lang="fr-FR" sz="2400">
              <a:latin typeface="Times New Roman" pitchFamily="18" charset="0"/>
            </a:endParaRPr>
          </a:p>
        </p:txBody>
      </p:sp>
      <p:sp>
        <p:nvSpPr>
          <p:cNvPr id="80901" name="Text Box 5"/>
          <p:cNvSpPr txBox="1">
            <a:spLocks noChangeArrowheads="1"/>
          </p:cNvSpPr>
          <p:nvPr/>
        </p:nvSpPr>
        <p:spPr bwMode="auto">
          <a:xfrm>
            <a:off x="1676400" y="3082925"/>
            <a:ext cx="812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3200">
                <a:solidFill>
                  <a:schemeClr val="bg2"/>
                </a:solidFill>
                <a:latin typeface="Times New Roman" pitchFamily="18" charset="0"/>
                <a:ea typeface="宋体" charset="-122"/>
              </a:rPr>
              <a:t>10</a:t>
            </a:r>
            <a:r>
              <a:rPr lang="en-US" altLang="zh-CN" sz="3200" baseline="30000">
                <a:solidFill>
                  <a:schemeClr val="bg2"/>
                </a:solidFill>
                <a:latin typeface="Times New Roman" pitchFamily="18" charset="0"/>
                <a:ea typeface="宋体" charset="-122"/>
              </a:rPr>
              <a:t>-6</a:t>
            </a:r>
          </a:p>
        </p:txBody>
      </p:sp>
      <p:sp>
        <p:nvSpPr>
          <p:cNvPr id="80902" name="Line 6"/>
          <p:cNvSpPr>
            <a:spLocks noChangeShapeType="1"/>
          </p:cNvSpPr>
          <p:nvPr/>
        </p:nvSpPr>
        <p:spPr bwMode="auto">
          <a:xfrm>
            <a:off x="19050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03" name="Line 7"/>
          <p:cNvSpPr>
            <a:spLocks noChangeShapeType="1"/>
          </p:cNvSpPr>
          <p:nvPr/>
        </p:nvSpPr>
        <p:spPr bwMode="auto">
          <a:xfrm>
            <a:off x="24384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04" name="Line 8"/>
          <p:cNvSpPr>
            <a:spLocks noChangeShapeType="1"/>
          </p:cNvSpPr>
          <p:nvPr/>
        </p:nvSpPr>
        <p:spPr bwMode="auto">
          <a:xfrm>
            <a:off x="29718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05" name="Line 9"/>
          <p:cNvSpPr>
            <a:spLocks noChangeShapeType="1"/>
          </p:cNvSpPr>
          <p:nvPr/>
        </p:nvSpPr>
        <p:spPr bwMode="auto">
          <a:xfrm>
            <a:off x="35052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06" name="Line 10"/>
          <p:cNvSpPr>
            <a:spLocks noChangeShapeType="1"/>
          </p:cNvSpPr>
          <p:nvPr/>
        </p:nvSpPr>
        <p:spPr bwMode="auto">
          <a:xfrm>
            <a:off x="40386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07" name="Line 11"/>
          <p:cNvSpPr>
            <a:spLocks noChangeShapeType="1"/>
          </p:cNvSpPr>
          <p:nvPr/>
        </p:nvSpPr>
        <p:spPr bwMode="auto">
          <a:xfrm>
            <a:off x="45720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08" name="Line 12"/>
          <p:cNvSpPr>
            <a:spLocks noChangeShapeType="1"/>
          </p:cNvSpPr>
          <p:nvPr/>
        </p:nvSpPr>
        <p:spPr bwMode="auto">
          <a:xfrm>
            <a:off x="51054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09" name="Line 13"/>
          <p:cNvSpPr>
            <a:spLocks noChangeShapeType="1"/>
          </p:cNvSpPr>
          <p:nvPr/>
        </p:nvSpPr>
        <p:spPr bwMode="auto">
          <a:xfrm>
            <a:off x="56388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10" name="Line 14"/>
          <p:cNvSpPr>
            <a:spLocks noChangeShapeType="1"/>
          </p:cNvSpPr>
          <p:nvPr/>
        </p:nvSpPr>
        <p:spPr bwMode="auto">
          <a:xfrm>
            <a:off x="61722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11" name="Line 15"/>
          <p:cNvSpPr>
            <a:spLocks noChangeShapeType="1"/>
          </p:cNvSpPr>
          <p:nvPr/>
        </p:nvSpPr>
        <p:spPr bwMode="auto">
          <a:xfrm>
            <a:off x="67056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12" name="Line 16"/>
          <p:cNvSpPr>
            <a:spLocks noChangeShapeType="1"/>
          </p:cNvSpPr>
          <p:nvPr/>
        </p:nvSpPr>
        <p:spPr bwMode="auto">
          <a:xfrm>
            <a:off x="72390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13" name="Line 17"/>
          <p:cNvSpPr>
            <a:spLocks noChangeShapeType="1"/>
          </p:cNvSpPr>
          <p:nvPr/>
        </p:nvSpPr>
        <p:spPr bwMode="auto">
          <a:xfrm>
            <a:off x="77724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14" name="Line 18"/>
          <p:cNvSpPr>
            <a:spLocks noChangeShapeType="1"/>
          </p:cNvSpPr>
          <p:nvPr/>
        </p:nvSpPr>
        <p:spPr bwMode="auto">
          <a:xfrm>
            <a:off x="8305800" y="36925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15" name="Text Box 19"/>
          <p:cNvSpPr txBox="1">
            <a:spLocks noChangeArrowheads="1"/>
          </p:cNvSpPr>
          <p:nvPr/>
        </p:nvSpPr>
        <p:spPr bwMode="auto">
          <a:xfrm>
            <a:off x="8001000" y="3082925"/>
            <a:ext cx="723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3200">
                <a:solidFill>
                  <a:schemeClr val="bg2"/>
                </a:solidFill>
                <a:latin typeface="Times New Roman" pitchFamily="18" charset="0"/>
                <a:ea typeface="宋体" charset="-122"/>
              </a:rPr>
              <a:t>10</a:t>
            </a:r>
            <a:r>
              <a:rPr lang="en-US" altLang="zh-CN" sz="3200" baseline="30000">
                <a:solidFill>
                  <a:schemeClr val="bg2"/>
                </a:solidFill>
                <a:latin typeface="Times New Roman" pitchFamily="18" charset="0"/>
                <a:ea typeface="宋体" charset="-122"/>
              </a:rPr>
              <a:t>6</a:t>
            </a:r>
          </a:p>
        </p:txBody>
      </p:sp>
      <p:sp>
        <p:nvSpPr>
          <p:cNvPr id="80916" name="Line 20"/>
          <p:cNvSpPr>
            <a:spLocks noChangeShapeType="1"/>
          </p:cNvSpPr>
          <p:nvPr/>
        </p:nvSpPr>
        <p:spPr bwMode="auto">
          <a:xfrm>
            <a:off x="1676400" y="3921125"/>
            <a:ext cx="7467600" cy="0"/>
          </a:xfrm>
          <a:prstGeom prst="line">
            <a:avLst/>
          </a:prstGeom>
          <a:noFill/>
          <a:ln w="38100">
            <a:solidFill>
              <a:schemeClr val="bg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17" name="Text Box 21"/>
          <p:cNvSpPr txBox="1">
            <a:spLocks noChangeArrowheads="1"/>
          </p:cNvSpPr>
          <p:nvPr/>
        </p:nvSpPr>
        <p:spPr bwMode="auto">
          <a:xfrm>
            <a:off x="1676400" y="5064125"/>
            <a:ext cx="812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3200">
                <a:solidFill>
                  <a:schemeClr val="bg2"/>
                </a:solidFill>
                <a:latin typeface="Times New Roman" pitchFamily="18" charset="0"/>
                <a:ea typeface="宋体" charset="-122"/>
              </a:rPr>
              <a:t>10</a:t>
            </a:r>
            <a:r>
              <a:rPr lang="en-US" altLang="zh-CN" sz="3200" baseline="30000">
                <a:solidFill>
                  <a:schemeClr val="bg2"/>
                </a:solidFill>
                <a:latin typeface="Times New Roman" pitchFamily="18" charset="0"/>
                <a:ea typeface="宋体" charset="-122"/>
              </a:rPr>
              <a:t>-6</a:t>
            </a:r>
          </a:p>
        </p:txBody>
      </p:sp>
      <p:sp>
        <p:nvSpPr>
          <p:cNvPr id="80918" name="Line 22"/>
          <p:cNvSpPr>
            <a:spLocks noChangeShapeType="1"/>
          </p:cNvSpPr>
          <p:nvPr/>
        </p:nvSpPr>
        <p:spPr bwMode="auto">
          <a:xfrm>
            <a:off x="19050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19" name="Line 23"/>
          <p:cNvSpPr>
            <a:spLocks noChangeShapeType="1"/>
          </p:cNvSpPr>
          <p:nvPr/>
        </p:nvSpPr>
        <p:spPr bwMode="auto">
          <a:xfrm>
            <a:off x="24384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20" name="Line 24"/>
          <p:cNvSpPr>
            <a:spLocks noChangeShapeType="1"/>
          </p:cNvSpPr>
          <p:nvPr/>
        </p:nvSpPr>
        <p:spPr bwMode="auto">
          <a:xfrm>
            <a:off x="29718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21" name="Line 25"/>
          <p:cNvSpPr>
            <a:spLocks noChangeShapeType="1"/>
          </p:cNvSpPr>
          <p:nvPr/>
        </p:nvSpPr>
        <p:spPr bwMode="auto">
          <a:xfrm>
            <a:off x="35052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22" name="Line 26"/>
          <p:cNvSpPr>
            <a:spLocks noChangeShapeType="1"/>
          </p:cNvSpPr>
          <p:nvPr/>
        </p:nvSpPr>
        <p:spPr bwMode="auto">
          <a:xfrm>
            <a:off x="40386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23" name="Line 27"/>
          <p:cNvSpPr>
            <a:spLocks noChangeShapeType="1"/>
          </p:cNvSpPr>
          <p:nvPr/>
        </p:nvSpPr>
        <p:spPr bwMode="auto">
          <a:xfrm>
            <a:off x="45720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24" name="Line 28"/>
          <p:cNvSpPr>
            <a:spLocks noChangeShapeType="1"/>
          </p:cNvSpPr>
          <p:nvPr/>
        </p:nvSpPr>
        <p:spPr bwMode="auto">
          <a:xfrm>
            <a:off x="51054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25" name="Line 29"/>
          <p:cNvSpPr>
            <a:spLocks noChangeShapeType="1"/>
          </p:cNvSpPr>
          <p:nvPr/>
        </p:nvSpPr>
        <p:spPr bwMode="auto">
          <a:xfrm>
            <a:off x="56388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26" name="Line 30"/>
          <p:cNvSpPr>
            <a:spLocks noChangeShapeType="1"/>
          </p:cNvSpPr>
          <p:nvPr/>
        </p:nvSpPr>
        <p:spPr bwMode="auto">
          <a:xfrm>
            <a:off x="61722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27" name="Line 31"/>
          <p:cNvSpPr>
            <a:spLocks noChangeShapeType="1"/>
          </p:cNvSpPr>
          <p:nvPr/>
        </p:nvSpPr>
        <p:spPr bwMode="auto">
          <a:xfrm>
            <a:off x="67056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28" name="Line 32"/>
          <p:cNvSpPr>
            <a:spLocks noChangeShapeType="1"/>
          </p:cNvSpPr>
          <p:nvPr/>
        </p:nvSpPr>
        <p:spPr bwMode="auto">
          <a:xfrm>
            <a:off x="72390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29" name="Line 33"/>
          <p:cNvSpPr>
            <a:spLocks noChangeShapeType="1"/>
          </p:cNvSpPr>
          <p:nvPr/>
        </p:nvSpPr>
        <p:spPr bwMode="auto">
          <a:xfrm>
            <a:off x="77724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30" name="Line 34"/>
          <p:cNvSpPr>
            <a:spLocks noChangeShapeType="1"/>
          </p:cNvSpPr>
          <p:nvPr/>
        </p:nvSpPr>
        <p:spPr bwMode="auto">
          <a:xfrm>
            <a:off x="8305800" y="5673725"/>
            <a:ext cx="0" cy="22860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31" name="Text Box 35"/>
          <p:cNvSpPr txBox="1">
            <a:spLocks noChangeArrowheads="1"/>
          </p:cNvSpPr>
          <p:nvPr/>
        </p:nvSpPr>
        <p:spPr bwMode="auto">
          <a:xfrm>
            <a:off x="8001000" y="5064125"/>
            <a:ext cx="723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3200">
                <a:solidFill>
                  <a:schemeClr val="bg2"/>
                </a:solidFill>
                <a:latin typeface="Times New Roman" pitchFamily="18" charset="0"/>
                <a:ea typeface="宋体" charset="-122"/>
              </a:rPr>
              <a:t>10</a:t>
            </a:r>
            <a:r>
              <a:rPr lang="en-US" altLang="zh-CN" sz="3200" baseline="30000">
                <a:solidFill>
                  <a:schemeClr val="bg2"/>
                </a:solidFill>
                <a:latin typeface="Times New Roman" pitchFamily="18" charset="0"/>
                <a:ea typeface="宋体" charset="-122"/>
              </a:rPr>
              <a:t>6</a:t>
            </a:r>
          </a:p>
        </p:txBody>
      </p:sp>
      <p:sp>
        <p:nvSpPr>
          <p:cNvPr id="80932" name="Line 36"/>
          <p:cNvSpPr>
            <a:spLocks noChangeShapeType="1"/>
          </p:cNvSpPr>
          <p:nvPr/>
        </p:nvSpPr>
        <p:spPr bwMode="auto">
          <a:xfrm>
            <a:off x="1676400" y="5902325"/>
            <a:ext cx="7467600" cy="0"/>
          </a:xfrm>
          <a:prstGeom prst="line">
            <a:avLst/>
          </a:prstGeom>
          <a:noFill/>
          <a:ln w="38100">
            <a:solidFill>
              <a:schemeClr val="bg2"/>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33" name="Rectangle 37"/>
          <p:cNvSpPr>
            <a:spLocks noChangeArrowheads="1"/>
          </p:cNvSpPr>
          <p:nvPr/>
        </p:nvSpPr>
        <p:spPr bwMode="auto">
          <a:xfrm>
            <a:off x="76200" y="3509963"/>
            <a:ext cx="153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2400">
                <a:latin typeface="Times New Roman" pitchFamily="18" charset="0"/>
                <a:ea typeface="宋体" charset="-122"/>
              </a:rPr>
              <a:t>Real world</a:t>
            </a:r>
            <a:endParaRPr lang="fr-FR" sz="2400">
              <a:latin typeface="Times New Roman" pitchFamily="18" charset="0"/>
            </a:endParaRPr>
          </a:p>
        </p:txBody>
      </p:sp>
      <p:sp>
        <p:nvSpPr>
          <p:cNvPr id="80934" name="Rectangle 38"/>
          <p:cNvSpPr>
            <a:spLocks noChangeArrowheads="1"/>
          </p:cNvSpPr>
          <p:nvPr/>
        </p:nvSpPr>
        <p:spPr bwMode="auto">
          <a:xfrm>
            <a:off x="304800" y="5491163"/>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2400">
                <a:latin typeface="Times New Roman" pitchFamily="18" charset="0"/>
                <a:ea typeface="宋体" charset="-122"/>
              </a:rPr>
              <a:t>Picture</a:t>
            </a:r>
            <a:endParaRPr lang="fr-FR" sz="2400">
              <a:latin typeface="Times New Roman" pitchFamily="18" charset="0"/>
            </a:endParaRPr>
          </a:p>
        </p:txBody>
      </p:sp>
      <p:sp>
        <p:nvSpPr>
          <p:cNvPr id="80935" name="Text Box 39"/>
          <p:cNvSpPr txBox="1">
            <a:spLocks noChangeArrowheads="1"/>
          </p:cNvSpPr>
          <p:nvPr/>
        </p:nvSpPr>
        <p:spPr bwMode="auto">
          <a:xfrm>
            <a:off x="3016250" y="6019800"/>
            <a:ext cx="2317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3200">
                <a:solidFill>
                  <a:schemeClr val="tx2"/>
                </a:solidFill>
                <a:latin typeface="Times New Roman" pitchFamily="18" charset="0"/>
                <a:ea typeface="宋体" charset="-122"/>
              </a:rPr>
              <a:t>Low contrast</a:t>
            </a:r>
            <a:endParaRPr lang="en-US" altLang="zh-CN" sz="3200" baseline="30000">
              <a:solidFill>
                <a:schemeClr val="tx2"/>
              </a:solidFill>
              <a:latin typeface="Times New Roman" pitchFamily="18" charset="0"/>
              <a:ea typeface="宋体" charset="-122"/>
            </a:endParaRPr>
          </a:p>
        </p:txBody>
      </p:sp>
      <p:sp>
        <p:nvSpPr>
          <p:cNvPr id="80936" name="Line 40"/>
          <p:cNvSpPr>
            <a:spLocks noChangeShapeType="1"/>
          </p:cNvSpPr>
          <p:nvPr/>
        </p:nvSpPr>
        <p:spPr bwMode="auto">
          <a:xfrm flipH="1">
            <a:off x="4595813" y="4495800"/>
            <a:ext cx="2033587" cy="1166813"/>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37" name="Line 41"/>
          <p:cNvSpPr>
            <a:spLocks noChangeShapeType="1"/>
          </p:cNvSpPr>
          <p:nvPr/>
        </p:nvSpPr>
        <p:spPr bwMode="auto">
          <a:xfrm flipH="1">
            <a:off x="3505200" y="4419600"/>
            <a:ext cx="533400" cy="121920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938" name="Rectangle 42"/>
          <p:cNvSpPr>
            <a:spLocks noChangeArrowheads="1"/>
          </p:cNvSpPr>
          <p:nvPr/>
        </p:nvSpPr>
        <p:spPr bwMode="auto">
          <a:xfrm>
            <a:off x="4038600" y="3997325"/>
            <a:ext cx="2667000" cy="2286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0939" name="Rectangle 43"/>
          <p:cNvSpPr>
            <a:spLocks noChangeArrowheads="1"/>
          </p:cNvSpPr>
          <p:nvPr/>
        </p:nvSpPr>
        <p:spPr bwMode="auto">
          <a:xfrm>
            <a:off x="3505200" y="5902325"/>
            <a:ext cx="914400" cy="228600"/>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0940" name="Text Box 44"/>
          <p:cNvSpPr txBox="1">
            <a:spLocks noChangeArrowheads="1"/>
          </p:cNvSpPr>
          <p:nvPr/>
        </p:nvSpPr>
        <p:spPr bwMode="auto">
          <a:xfrm>
            <a:off x="3657600" y="3124200"/>
            <a:ext cx="3502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9" tIns="45719" rIns="91439" bIns="45719">
            <a:spAutoFit/>
          </a:bodyPr>
          <a:lstStyle/>
          <a:p>
            <a:pPr>
              <a:spcBef>
                <a:spcPct val="50000"/>
              </a:spcBef>
            </a:pPr>
            <a:r>
              <a:rPr lang="en-US" altLang="zh-CN" sz="3200">
                <a:solidFill>
                  <a:schemeClr val="tx2"/>
                </a:solidFill>
                <a:latin typeface="Times New Roman" pitchFamily="18" charset="0"/>
                <a:ea typeface="宋体" charset="-122"/>
              </a:rPr>
              <a:t>High dynamic range</a:t>
            </a:r>
            <a:endParaRPr lang="en-US" altLang="zh-CN" sz="3200" baseline="30000">
              <a:solidFill>
                <a:schemeClr val="tx2"/>
              </a:solidFill>
              <a:latin typeface="Times New Roman" pitchFamily="18" charset="0"/>
              <a:ea typeface="宋体" charset="-122"/>
            </a:endParaRPr>
          </a:p>
        </p:txBody>
      </p:sp>
    </p:spTree>
    <p:extLst>
      <p:ext uri="{BB962C8B-B14F-4D97-AF65-F5344CB8AC3E}">
        <p14:creationId xmlns:p14="http://schemas.microsoft.com/office/powerpoint/2010/main" val="575885468"/>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76200" y="152400"/>
            <a:ext cx="9067800" cy="685800"/>
          </a:xfrm>
        </p:spPr>
        <p:txBody>
          <a:bodyPr>
            <a:normAutofit fontScale="90000"/>
          </a:bodyPr>
          <a:lstStyle/>
          <a:p>
            <a:r>
              <a:rPr lang="en-US" altLang="zh-CN">
                <a:ea typeface="宋体" charset="-122"/>
              </a:rPr>
              <a:t>Tone mapping</a:t>
            </a:r>
          </a:p>
        </p:txBody>
      </p:sp>
      <p:sp>
        <p:nvSpPr>
          <p:cNvPr id="97283" name="Rectangle 3"/>
          <p:cNvSpPr>
            <a:spLocks noGrp="1" noChangeArrowheads="1"/>
          </p:cNvSpPr>
          <p:nvPr>
            <p:ph type="body" idx="1"/>
          </p:nvPr>
        </p:nvSpPr>
        <p:spPr>
          <a:xfrm>
            <a:off x="303213" y="1109663"/>
            <a:ext cx="8416925" cy="5516562"/>
          </a:xfrm>
        </p:spPr>
        <p:txBody>
          <a:bodyPr/>
          <a:lstStyle/>
          <a:p>
            <a:endParaRPr lang="en-US" altLang="zh-CN" dirty="0">
              <a:ea typeface="宋体" charset="-122"/>
            </a:endParaRPr>
          </a:p>
          <a:p>
            <a:r>
              <a:rPr lang="en-US" altLang="zh-CN" dirty="0">
                <a:ea typeface="宋体" charset="-122"/>
              </a:rPr>
              <a:t>Input: high-dynamic-range image</a:t>
            </a:r>
          </a:p>
          <a:p>
            <a:pPr lvl="1"/>
            <a:r>
              <a:rPr lang="fr-FR" dirty="0"/>
              <a:t>(floatting point per pixel)</a:t>
            </a:r>
          </a:p>
        </p:txBody>
      </p:sp>
      <p:pic>
        <p:nvPicPr>
          <p:cNvPr id="97284" name="Picture 4">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4586" y="3140968"/>
            <a:ext cx="5367014" cy="3628132"/>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288698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8196"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filter——application</a:t>
            </a:r>
            <a:endParaRPr lang="zh-CN" altLang="en-US" dirty="0">
              <a:solidFill>
                <a:srgbClr val="3366CC"/>
              </a:solidFill>
              <a:latin typeface="+mj-lt"/>
              <a:ea typeface="华文楷体" pitchFamily="2" charset="-122"/>
            </a:endParaRPr>
          </a:p>
        </p:txBody>
      </p:sp>
      <p:graphicFrame>
        <p:nvGraphicFramePr>
          <p:cNvPr id="8194" name="Object 17"/>
          <p:cNvGraphicFramePr>
            <a:graphicFrameLocks noChangeAspect="1"/>
          </p:cNvGraphicFramePr>
          <p:nvPr/>
        </p:nvGraphicFramePr>
        <p:xfrm>
          <a:off x="555625" y="2128838"/>
          <a:ext cx="8032750" cy="3589337"/>
        </p:xfrm>
        <a:graphic>
          <a:graphicData uri="http://schemas.openxmlformats.org/presentationml/2006/ole">
            <mc:AlternateContent xmlns:mc="http://schemas.openxmlformats.org/markup-compatibility/2006">
              <mc:Choice xmlns:v="urn:schemas-microsoft-com:vml" Requires="v">
                <p:oleObj name="Bitmap Image" r:id="rId3" imgW="8032176" imgH="3589331" progId="Paint.Picture">
                  <p:embed/>
                </p:oleObj>
              </mc:Choice>
              <mc:Fallback>
                <p:oleObj name="Bitmap Image" r:id="rId3" imgW="8032176" imgH="358933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 y="2128838"/>
                        <a:ext cx="8032750" cy="358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682873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zh-CN">
                <a:ea typeface="宋体" charset="-122"/>
              </a:rPr>
              <a:t>Naïve technique</a:t>
            </a:r>
          </a:p>
        </p:txBody>
      </p:sp>
      <p:sp>
        <p:nvSpPr>
          <p:cNvPr id="99331" name="Rectangle 3"/>
          <p:cNvSpPr>
            <a:spLocks noGrp="1" noChangeArrowheads="1"/>
          </p:cNvSpPr>
          <p:nvPr>
            <p:ph type="body" idx="1"/>
          </p:nvPr>
        </p:nvSpPr>
        <p:spPr>
          <a:xfrm>
            <a:off x="303213" y="1109663"/>
            <a:ext cx="8416925" cy="3651250"/>
          </a:xfrm>
        </p:spPr>
        <p:txBody>
          <a:bodyPr/>
          <a:lstStyle/>
          <a:p>
            <a:endParaRPr lang="en-US" altLang="zh-CN" dirty="0">
              <a:ea typeface="宋体" charset="-122"/>
            </a:endParaRPr>
          </a:p>
          <a:p>
            <a:r>
              <a:rPr lang="en-US" altLang="zh-CN" dirty="0">
                <a:ea typeface="宋体" charset="-122"/>
              </a:rPr>
              <a:t>Scene has </a:t>
            </a:r>
            <a:r>
              <a:rPr lang="en-US" altLang="zh-CN" i="1" dirty="0">
                <a:ea typeface="宋体" charset="-122"/>
              </a:rPr>
              <a:t>1:10,000 </a:t>
            </a:r>
            <a:r>
              <a:rPr lang="en-US" altLang="zh-CN" dirty="0">
                <a:ea typeface="宋体" charset="-122"/>
              </a:rPr>
              <a:t>contrast, display has </a:t>
            </a:r>
            <a:r>
              <a:rPr lang="en-US" altLang="zh-CN" i="1" dirty="0">
                <a:ea typeface="宋体" charset="-122"/>
              </a:rPr>
              <a:t>1:100</a:t>
            </a:r>
          </a:p>
          <a:p>
            <a:r>
              <a:rPr lang="en-US" altLang="zh-CN" dirty="0">
                <a:ea typeface="宋体" charset="-122"/>
              </a:rPr>
              <a:t>Simplest contrast reduction?</a:t>
            </a:r>
          </a:p>
          <a:p>
            <a:endParaRPr lang="fr-FR" sz="2400" dirty="0"/>
          </a:p>
        </p:txBody>
      </p:sp>
      <p:pic>
        <p:nvPicPr>
          <p:cNvPr id="99332" name="Picture 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3051258"/>
            <a:ext cx="5499720" cy="3717842"/>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483413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zh-CN">
                <a:ea typeface="宋体" charset="-122"/>
              </a:rPr>
              <a:t>The halo nightmare</a:t>
            </a:r>
          </a:p>
        </p:txBody>
      </p:sp>
      <p:sp>
        <p:nvSpPr>
          <p:cNvPr id="107523" name="Rectangle 3"/>
          <p:cNvSpPr>
            <a:spLocks noGrp="1" noChangeArrowheads="1"/>
          </p:cNvSpPr>
          <p:nvPr>
            <p:ph type="body" idx="1"/>
          </p:nvPr>
        </p:nvSpPr>
        <p:spPr>
          <a:xfrm>
            <a:off x="303213" y="1296814"/>
            <a:ext cx="8416925" cy="5516562"/>
          </a:xfrm>
        </p:spPr>
        <p:txBody>
          <a:bodyPr>
            <a:normAutofit/>
          </a:bodyPr>
          <a:lstStyle/>
          <a:p>
            <a:r>
              <a:rPr lang="en-US" altLang="zh-CN" sz="2400" dirty="0">
                <a:ea typeface="宋体" charset="-122"/>
              </a:rPr>
              <a:t>For strong edges</a:t>
            </a:r>
          </a:p>
          <a:p>
            <a:r>
              <a:rPr lang="en-US" altLang="zh-CN" sz="2400" dirty="0">
                <a:ea typeface="宋体" charset="-122"/>
              </a:rPr>
              <a:t>Because they contain high frequency</a:t>
            </a:r>
          </a:p>
        </p:txBody>
      </p:sp>
      <p:pic>
        <p:nvPicPr>
          <p:cNvPr id="1075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286000"/>
            <a:ext cx="2133600" cy="1443038"/>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3810000"/>
            <a:ext cx="2133600" cy="1443038"/>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286000"/>
            <a:ext cx="6629400" cy="4481513"/>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5364163"/>
            <a:ext cx="2133600" cy="1443037"/>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8" name="Text Box 8"/>
          <p:cNvSpPr txBox="1">
            <a:spLocks noChangeArrowheads="1"/>
          </p:cNvSpPr>
          <p:nvPr/>
        </p:nvSpPr>
        <p:spPr bwMode="auto">
          <a:xfrm>
            <a:off x="2362200" y="2286000"/>
            <a:ext cx="3657600"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9" tIns="45719" rIns="91439" bIns="45719">
            <a:spAutoFit/>
          </a:bodyPr>
          <a:lstStyle/>
          <a:p>
            <a:pPr>
              <a:spcBef>
                <a:spcPct val="50000"/>
              </a:spcBef>
            </a:pPr>
            <a:r>
              <a:rPr lang="en-US" altLang="zh-CN" sz="2400">
                <a:latin typeface="Times New Roman" pitchFamily="18" charset="0"/>
                <a:ea typeface="宋体" charset="-122"/>
              </a:rPr>
              <a:t>Reduce low frequency</a:t>
            </a:r>
          </a:p>
        </p:txBody>
      </p:sp>
      <p:sp>
        <p:nvSpPr>
          <p:cNvPr id="107529" name="Text Box 9"/>
          <p:cNvSpPr txBox="1">
            <a:spLocks noChangeArrowheads="1"/>
          </p:cNvSpPr>
          <p:nvPr/>
        </p:nvSpPr>
        <p:spPr bwMode="auto">
          <a:xfrm>
            <a:off x="152400" y="2286000"/>
            <a:ext cx="1752600"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9" tIns="45719" rIns="91439" bIns="45719">
            <a:spAutoFit/>
          </a:bodyPr>
          <a:lstStyle/>
          <a:p>
            <a:pPr>
              <a:spcBef>
                <a:spcPct val="50000"/>
              </a:spcBef>
            </a:pPr>
            <a:r>
              <a:rPr lang="en-US" altLang="zh-CN" sz="2400">
                <a:latin typeface="Times New Roman" pitchFamily="18" charset="0"/>
                <a:ea typeface="宋体" charset="-122"/>
              </a:rPr>
              <a:t>Low-freq.</a:t>
            </a:r>
          </a:p>
        </p:txBody>
      </p:sp>
      <p:sp>
        <p:nvSpPr>
          <p:cNvPr id="107530" name="Text Box 10"/>
          <p:cNvSpPr txBox="1">
            <a:spLocks noChangeArrowheads="1"/>
          </p:cNvSpPr>
          <p:nvPr/>
        </p:nvSpPr>
        <p:spPr bwMode="auto">
          <a:xfrm>
            <a:off x="152400" y="3886200"/>
            <a:ext cx="1752600"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9" tIns="45719" rIns="91439" bIns="45719">
            <a:spAutoFit/>
          </a:bodyPr>
          <a:lstStyle/>
          <a:p>
            <a:pPr>
              <a:spcBef>
                <a:spcPct val="50000"/>
              </a:spcBef>
            </a:pPr>
            <a:r>
              <a:rPr lang="en-US" altLang="zh-CN" sz="2400">
                <a:latin typeface="Times New Roman" pitchFamily="18" charset="0"/>
                <a:ea typeface="宋体" charset="-122"/>
              </a:rPr>
              <a:t>High-freq.</a:t>
            </a:r>
          </a:p>
        </p:txBody>
      </p:sp>
      <p:sp>
        <p:nvSpPr>
          <p:cNvPr id="107531" name="Text Box 11"/>
          <p:cNvSpPr txBox="1">
            <a:spLocks noChangeArrowheads="1"/>
          </p:cNvSpPr>
          <p:nvPr/>
        </p:nvSpPr>
        <p:spPr bwMode="auto">
          <a:xfrm>
            <a:off x="152400" y="5410200"/>
            <a:ext cx="1752600"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9" tIns="45719" rIns="91439" bIns="45719">
            <a:spAutoFit/>
          </a:bodyPr>
          <a:lstStyle/>
          <a:p>
            <a:pPr>
              <a:spcBef>
                <a:spcPct val="50000"/>
              </a:spcBef>
            </a:pPr>
            <a:r>
              <a:rPr lang="en-US" altLang="zh-CN" sz="2400">
                <a:latin typeface="Times New Roman" pitchFamily="18" charset="0"/>
                <a:ea typeface="宋体" charset="-122"/>
              </a:rPr>
              <a:t>Color</a:t>
            </a:r>
          </a:p>
        </p:txBody>
      </p:sp>
      <p:sp>
        <p:nvSpPr>
          <p:cNvPr id="107532" name="Line 12"/>
          <p:cNvSpPr>
            <a:spLocks noChangeShapeType="1"/>
          </p:cNvSpPr>
          <p:nvPr/>
        </p:nvSpPr>
        <p:spPr bwMode="auto">
          <a:xfrm flipV="1">
            <a:off x="2971800" y="4445000"/>
            <a:ext cx="1066800" cy="685800"/>
          </a:xfrm>
          <a:prstGeom prst="line">
            <a:avLst/>
          </a:prstGeom>
          <a:noFill/>
          <a:ln w="76200">
            <a:solidFill>
              <a:srgbClr val="0000FF"/>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7533" name="Line 13"/>
          <p:cNvSpPr>
            <a:spLocks noChangeShapeType="1"/>
          </p:cNvSpPr>
          <p:nvPr/>
        </p:nvSpPr>
        <p:spPr bwMode="auto">
          <a:xfrm flipV="1">
            <a:off x="6553200" y="4445000"/>
            <a:ext cx="685800" cy="990600"/>
          </a:xfrm>
          <a:prstGeom prst="line">
            <a:avLst/>
          </a:prstGeom>
          <a:noFill/>
          <a:ln w="76200">
            <a:solidFill>
              <a:srgbClr val="0000FF"/>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7534" name="Line 14"/>
          <p:cNvSpPr>
            <a:spLocks noChangeShapeType="1"/>
          </p:cNvSpPr>
          <p:nvPr/>
        </p:nvSpPr>
        <p:spPr bwMode="auto">
          <a:xfrm flipV="1">
            <a:off x="381000" y="2921000"/>
            <a:ext cx="457200" cy="304800"/>
          </a:xfrm>
          <a:prstGeom prst="line">
            <a:avLst/>
          </a:prstGeom>
          <a:noFill/>
          <a:ln w="76200">
            <a:solidFill>
              <a:srgbClr val="0000FF"/>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7535" name="Line 15"/>
          <p:cNvSpPr>
            <a:spLocks noChangeShapeType="1"/>
          </p:cNvSpPr>
          <p:nvPr/>
        </p:nvSpPr>
        <p:spPr bwMode="auto">
          <a:xfrm flipV="1">
            <a:off x="1524000" y="2921000"/>
            <a:ext cx="381000" cy="381000"/>
          </a:xfrm>
          <a:prstGeom prst="line">
            <a:avLst/>
          </a:prstGeom>
          <a:noFill/>
          <a:ln w="76200">
            <a:solidFill>
              <a:srgbClr val="0000FF"/>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7536" name="Line 16"/>
          <p:cNvSpPr>
            <a:spLocks noChangeShapeType="1"/>
          </p:cNvSpPr>
          <p:nvPr/>
        </p:nvSpPr>
        <p:spPr bwMode="auto">
          <a:xfrm flipV="1">
            <a:off x="381000" y="4445000"/>
            <a:ext cx="457200" cy="304800"/>
          </a:xfrm>
          <a:prstGeom prst="line">
            <a:avLst/>
          </a:prstGeom>
          <a:noFill/>
          <a:ln w="76200">
            <a:solidFill>
              <a:srgbClr val="0000FF"/>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7537" name="Line 17"/>
          <p:cNvSpPr>
            <a:spLocks noChangeShapeType="1"/>
          </p:cNvSpPr>
          <p:nvPr/>
        </p:nvSpPr>
        <p:spPr bwMode="auto">
          <a:xfrm flipV="1">
            <a:off x="1524000" y="4445000"/>
            <a:ext cx="381000" cy="381000"/>
          </a:xfrm>
          <a:prstGeom prst="line">
            <a:avLst/>
          </a:prstGeom>
          <a:noFill/>
          <a:ln w="76200">
            <a:solidFill>
              <a:srgbClr val="0000FF"/>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2767414992"/>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fontScale="90000"/>
          </a:bodyPr>
          <a:lstStyle/>
          <a:p>
            <a:r>
              <a:rPr lang="en-US" altLang="zh-CN">
                <a:ea typeface="宋体" charset="-122"/>
              </a:rPr>
              <a:t>Bilateral filtering to the rescue</a:t>
            </a:r>
          </a:p>
        </p:txBody>
      </p:sp>
      <p:sp>
        <p:nvSpPr>
          <p:cNvPr id="109571" name="Rectangle 3"/>
          <p:cNvSpPr>
            <a:spLocks noGrp="1" noChangeArrowheads="1"/>
          </p:cNvSpPr>
          <p:nvPr>
            <p:ph type="body" idx="1"/>
          </p:nvPr>
        </p:nvSpPr>
        <p:spPr>
          <a:xfrm>
            <a:off x="303213" y="1296814"/>
            <a:ext cx="8416925" cy="5516562"/>
          </a:xfrm>
        </p:spPr>
        <p:txBody>
          <a:bodyPr>
            <a:normAutofit/>
          </a:bodyPr>
          <a:lstStyle/>
          <a:p>
            <a:r>
              <a:rPr lang="en-US" altLang="zh-CN" sz="2400" dirty="0">
                <a:ea typeface="宋体" charset="-122"/>
              </a:rPr>
              <a:t>Large scale = bilateral (log intensity) </a:t>
            </a:r>
          </a:p>
          <a:p>
            <a:r>
              <a:rPr lang="en-US" altLang="zh-CN" sz="2400" dirty="0">
                <a:ea typeface="宋体" charset="-122"/>
              </a:rPr>
              <a:t>Detail = residual</a:t>
            </a:r>
          </a:p>
        </p:txBody>
      </p:sp>
      <p:pic>
        <p:nvPicPr>
          <p:cNvPr id="1095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5364163"/>
            <a:ext cx="2133600" cy="1443037"/>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3" name="Picture 5"/>
          <p:cNvPicPr>
            <a:picLocks noChangeAspect="1" noChangeArrowheads="1"/>
          </p:cNvPicPr>
          <p:nvPr/>
        </p:nvPicPr>
        <p:blipFill>
          <a:blip r:embed="rId4" cstate="print">
            <a:lum bright="-18000" contrast="6000"/>
            <a:extLst>
              <a:ext uri="{28A0092B-C50C-407E-A947-70E740481C1C}">
                <a14:useLocalDpi xmlns:a14="http://schemas.microsoft.com/office/drawing/2010/main" val="0"/>
              </a:ext>
            </a:extLst>
          </a:blip>
          <a:srcRect/>
          <a:stretch>
            <a:fillRect/>
          </a:stretch>
        </p:blipFill>
        <p:spPr bwMode="auto">
          <a:xfrm>
            <a:off x="152400" y="3814763"/>
            <a:ext cx="2133600" cy="1443037"/>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2286000"/>
            <a:ext cx="2133600" cy="1443038"/>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286000"/>
            <a:ext cx="6629400" cy="4481513"/>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576" name="Text Box 8"/>
          <p:cNvSpPr txBox="1">
            <a:spLocks noChangeArrowheads="1"/>
          </p:cNvSpPr>
          <p:nvPr/>
        </p:nvSpPr>
        <p:spPr bwMode="auto">
          <a:xfrm>
            <a:off x="2362200" y="2286000"/>
            <a:ext cx="1295400"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9" tIns="45719" rIns="91439" bIns="45719">
            <a:spAutoFit/>
          </a:bodyPr>
          <a:lstStyle/>
          <a:p>
            <a:pPr>
              <a:spcBef>
                <a:spcPct val="50000"/>
              </a:spcBef>
            </a:pPr>
            <a:r>
              <a:rPr lang="en-US" altLang="zh-CN" sz="2400">
                <a:latin typeface="Times New Roman" pitchFamily="18" charset="0"/>
                <a:ea typeface="宋体" charset="-122"/>
              </a:rPr>
              <a:t>Output</a:t>
            </a:r>
          </a:p>
        </p:txBody>
      </p:sp>
      <p:sp>
        <p:nvSpPr>
          <p:cNvPr id="109577" name="Text Box 9"/>
          <p:cNvSpPr txBox="1">
            <a:spLocks noChangeArrowheads="1"/>
          </p:cNvSpPr>
          <p:nvPr/>
        </p:nvSpPr>
        <p:spPr bwMode="auto">
          <a:xfrm>
            <a:off x="152400" y="2286000"/>
            <a:ext cx="1752600"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9" tIns="45719" rIns="91439" bIns="45719">
            <a:spAutoFit/>
          </a:bodyPr>
          <a:lstStyle/>
          <a:p>
            <a:pPr>
              <a:spcBef>
                <a:spcPct val="50000"/>
              </a:spcBef>
            </a:pPr>
            <a:r>
              <a:rPr lang="en-US" altLang="zh-CN" sz="2400">
                <a:latin typeface="Times New Roman" pitchFamily="18" charset="0"/>
                <a:ea typeface="宋体" charset="-122"/>
              </a:rPr>
              <a:t>Large-scale</a:t>
            </a:r>
          </a:p>
        </p:txBody>
      </p:sp>
      <p:sp>
        <p:nvSpPr>
          <p:cNvPr id="109578" name="Text Box 10"/>
          <p:cNvSpPr txBox="1">
            <a:spLocks noChangeArrowheads="1"/>
          </p:cNvSpPr>
          <p:nvPr/>
        </p:nvSpPr>
        <p:spPr bwMode="auto">
          <a:xfrm>
            <a:off x="152400" y="3886200"/>
            <a:ext cx="1752600"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9" tIns="45719" rIns="91439" bIns="45719">
            <a:spAutoFit/>
          </a:bodyPr>
          <a:lstStyle/>
          <a:p>
            <a:pPr>
              <a:spcBef>
                <a:spcPct val="50000"/>
              </a:spcBef>
            </a:pPr>
            <a:r>
              <a:rPr lang="en-US" altLang="zh-CN" sz="2400">
                <a:latin typeface="Times New Roman" pitchFamily="18" charset="0"/>
                <a:ea typeface="宋体" charset="-122"/>
              </a:rPr>
              <a:t>Detail</a:t>
            </a:r>
          </a:p>
        </p:txBody>
      </p:sp>
      <p:sp>
        <p:nvSpPr>
          <p:cNvPr id="109579" name="Text Box 11"/>
          <p:cNvSpPr txBox="1">
            <a:spLocks noChangeArrowheads="1"/>
          </p:cNvSpPr>
          <p:nvPr/>
        </p:nvSpPr>
        <p:spPr bwMode="auto">
          <a:xfrm>
            <a:off x="152400" y="5410200"/>
            <a:ext cx="1752600"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9" tIns="45719" rIns="91439" bIns="45719">
            <a:spAutoFit/>
          </a:bodyPr>
          <a:lstStyle/>
          <a:p>
            <a:pPr>
              <a:spcBef>
                <a:spcPct val="50000"/>
              </a:spcBef>
            </a:pPr>
            <a:r>
              <a:rPr lang="en-US" altLang="zh-CN" sz="2400">
                <a:latin typeface="Times New Roman" pitchFamily="18" charset="0"/>
                <a:ea typeface="宋体" charset="-122"/>
              </a:rPr>
              <a:t>Color</a:t>
            </a:r>
          </a:p>
        </p:txBody>
      </p:sp>
      <p:sp>
        <p:nvSpPr>
          <p:cNvPr id="109580" name="Text Box 12"/>
          <p:cNvSpPr txBox="1">
            <a:spLocks noChangeArrowheads="1"/>
          </p:cNvSpPr>
          <p:nvPr/>
        </p:nvSpPr>
        <p:spPr bwMode="auto">
          <a:xfrm>
            <a:off x="6275388" y="1843088"/>
            <a:ext cx="26368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[Durand &amp; Dorsey 2002]</a:t>
            </a:r>
          </a:p>
        </p:txBody>
      </p:sp>
    </p:spTree>
    <p:extLst>
      <p:ext uri="{BB962C8B-B14F-4D97-AF65-F5344CB8AC3E}">
        <p14:creationId xmlns:p14="http://schemas.microsoft.com/office/powerpoint/2010/main" val="80102574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2" name="Rectangle 8"/>
          <p:cNvSpPr>
            <a:spLocks noChangeArrowheads="1"/>
          </p:cNvSpPr>
          <p:nvPr/>
        </p:nvSpPr>
        <p:spPr bwMode="auto">
          <a:xfrm>
            <a:off x="6583363" y="719187"/>
            <a:ext cx="1609725" cy="53340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Rectangle 7"/>
          <p:cNvSpPr>
            <a:spLocks noChangeArrowheads="1"/>
          </p:cNvSpPr>
          <p:nvPr/>
        </p:nvSpPr>
        <p:spPr bwMode="auto">
          <a:xfrm>
            <a:off x="4191000" y="642987"/>
            <a:ext cx="457200" cy="76200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6" name="Rectangle 2"/>
          <p:cNvSpPr>
            <a:spLocks noGrp="1" noChangeArrowheads="1"/>
          </p:cNvSpPr>
          <p:nvPr>
            <p:ph type="title"/>
          </p:nvPr>
        </p:nvSpPr>
        <p:spPr>
          <a:xfrm>
            <a:off x="304800" y="-152400"/>
            <a:ext cx="8402638" cy="1219200"/>
          </a:xfrm>
        </p:spPr>
        <p:txBody>
          <a:bodyPr/>
          <a:lstStyle/>
          <a:p>
            <a:r>
              <a:rPr lang="en-US" altLang="zh-CN">
                <a:ea typeface="宋体" charset="-122"/>
              </a:rPr>
              <a:t>Hard to Compute</a:t>
            </a:r>
          </a:p>
        </p:txBody>
      </p:sp>
      <p:sp>
        <p:nvSpPr>
          <p:cNvPr id="52227" name="Rectangle 3"/>
          <p:cNvSpPr>
            <a:spLocks noGrp="1" noChangeArrowheads="1"/>
          </p:cNvSpPr>
          <p:nvPr>
            <p:ph type="body" idx="1"/>
          </p:nvPr>
        </p:nvSpPr>
        <p:spPr>
          <a:xfrm>
            <a:off x="304800" y="1627584"/>
            <a:ext cx="8415338" cy="5257800"/>
          </a:xfrm>
        </p:spPr>
        <p:txBody>
          <a:bodyPr/>
          <a:lstStyle/>
          <a:p>
            <a:r>
              <a:rPr lang="en-US" altLang="zh-CN" dirty="0">
                <a:ea typeface="宋体" charset="-122"/>
              </a:rPr>
              <a:t>Nonlinear</a:t>
            </a:r>
          </a:p>
          <a:p>
            <a:endParaRPr lang="en-US" altLang="zh-CN" sz="1900" dirty="0">
              <a:ea typeface="宋体" charset="-122"/>
            </a:endParaRPr>
          </a:p>
          <a:p>
            <a:r>
              <a:rPr lang="en-US" altLang="zh-CN" dirty="0">
                <a:ea typeface="宋体" charset="-122"/>
              </a:rPr>
              <a:t>Complex, spatially varying kernels</a:t>
            </a:r>
          </a:p>
          <a:p>
            <a:pPr lvl="1"/>
            <a:r>
              <a:rPr lang="en-US" altLang="zh-CN" dirty="0">
                <a:ea typeface="宋体" charset="-122"/>
              </a:rPr>
              <a:t>Cannot be pre-computed</a:t>
            </a:r>
          </a:p>
          <a:p>
            <a:endParaRPr lang="en-US" altLang="zh-CN" dirty="0">
              <a:ea typeface="宋体" charset="-122"/>
            </a:endParaRPr>
          </a:p>
          <a:p>
            <a:endParaRPr lang="en-US" altLang="zh-CN" dirty="0">
              <a:ea typeface="宋体" charset="-122"/>
            </a:endParaRPr>
          </a:p>
          <a:p>
            <a:endParaRPr lang="en-US" altLang="zh-CN" dirty="0">
              <a:ea typeface="宋体" charset="-122"/>
            </a:endParaRPr>
          </a:p>
          <a:p>
            <a:r>
              <a:rPr lang="en-US" altLang="zh-CN" dirty="0">
                <a:ea typeface="宋体" charset="-122"/>
              </a:rPr>
              <a:t>Brute-force implementation is slow &gt; 10min</a:t>
            </a:r>
          </a:p>
        </p:txBody>
      </p:sp>
      <p:graphicFrame>
        <p:nvGraphicFramePr>
          <p:cNvPr id="52230" name="Object 6"/>
          <p:cNvGraphicFramePr>
            <a:graphicFrameLocks noChangeAspect="1"/>
          </p:cNvGraphicFramePr>
          <p:nvPr/>
        </p:nvGraphicFramePr>
        <p:xfrm>
          <a:off x="2971800" y="642987"/>
          <a:ext cx="5546725" cy="754062"/>
        </p:xfrm>
        <a:graphic>
          <a:graphicData uri="http://schemas.openxmlformats.org/presentationml/2006/ole">
            <mc:AlternateContent xmlns:mc="http://schemas.openxmlformats.org/markup-compatibility/2006">
              <mc:Choice xmlns:v="urn:schemas-microsoft-com:vml" Requires="v">
                <p:oleObj name="Equation" r:id="rId4" imgW="2984400" imgH="444240" progId="Equation.3">
                  <p:embed/>
                </p:oleObj>
              </mc:Choice>
              <mc:Fallback>
                <p:oleObj name="Equation" r:id="rId4" imgW="2984400" imgH="444240" progId="Equation.3">
                  <p:embed/>
                  <p:pic>
                    <p:nvPicPr>
                      <p:cNvPr id="5223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642987"/>
                        <a:ext cx="5546725" cy="754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2233" name="Picture 9" descr="BIG_kernel_branc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3573016"/>
            <a:ext cx="1355725" cy="1355725"/>
          </a:xfrm>
          <a:prstGeom prst="rect">
            <a:avLst/>
          </a:prstGeom>
          <a:noFill/>
          <a:extLst>
            <a:ext uri="{909E8E84-426E-40DD-AFC4-6F175D3DCCD1}">
              <a14:hiddenFill xmlns:a14="http://schemas.microsoft.com/office/drawing/2010/main">
                <a:solidFill>
                  <a:srgbClr val="FFFFFF"/>
                </a:solidFill>
              </a14:hiddenFill>
            </a:ext>
          </a:extLst>
        </p:spPr>
      </p:pic>
      <p:pic>
        <p:nvPicPr>
          <p:cNvPr id="52234" name="Picture 10" descr="BIG_kernel_sk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650" y="3573016"/>
            <a:ext cx="1355725" cy="1355725"/>
          </a:xfrm>
          <a:prstGeom prst="rect">
            <a:avLst/>
          </a:prstGeom>
          <a:noFill/>
          <a:extLst>
            <a:ext uri="{909E8E84-426E-40DD-AFC4-6F175D3DCCD1}">
              <a14:hiddenFill xmlns:a14="http://schemas.microsoft.com/office/drawing/2010/main">
                <a:solidFill>
                  <a:srgbClr val="FFFFFF"/>
                </a:solidFill>
              </a14:hiddenFill>
            </a:ext>
          </a:extLst>
        </p:spPr>
      </p:pic>
      <p:pic>
        <p:nvPicPr>
          <p:cNvPr id="52235" name="Picture 11" descr="BIG_kernel_ed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5575" y="3573016"/>
            <a:ext cx="1355725" cy="1355725"/>
          </a:xfrm>
          <a:prstGeom prst="rect">
            <a:avLst/>
          </a:prstGeom>
          <a:noFill/>
          <a:extLst>
            <a:ext uri="{909E8E84-426E-40DD-AFC4-6F175D3DCCD1}">
              <a14:hiddenFill xmlns:a14="http://schemas.microsoft.com/office/drawing/2010/main">
                <a:solidFill>
                  <a:srgbClr val="FFFFFF"/>
                </a:solidFill>
              </a14:hiddenFill>
            </a:ext>
          </a:extLst>
        </p:spPr>
      </p:pic>
      <p:pic>
        <p:nvPicPr>
          <p:cNvPr id="52236" name="Picture 12" descr="BIG_kernel_roc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1088" y="3573016"/>
            <a:ext cx="1355725" cy="13557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77606327"/>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7504" y="1159821"/>
            <a:ext cx="8940962" cy="5545779"/>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889" name="Rectangle 17"/>
          <p:cNvSpPr>
            <a:spLocks noChangeArrowheads="1"/>
          </p:cNvSpPr>
          <p:nvPr/>
        </p:nvSpPr>
        <p:spPr bwMode="auto">
          <a:xfrm>
            <a:off x="3048000" y="1295400"/>
            <a:ext cx="533400" cy="914400"/>
          </a:xfrm>
          <a:prstGeom prst="rect">
            <a:avLst/>
          </a:prstGeom>
          <a:solidFill>
            <a:srgbClr val="66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88" name="Freeform 16"/>
          <p:cNvSpPr>
            <a:spLocks/>
          </p:cNvSpPr>
          <p:nvPr/>
        </p:nvSpPr>
        <p:spPr bwMode="auto">
          <a:xfrm>
            <a:off x="1685925" y="1817688"/>
            <a:ext cx="1370013" cy="1001712"/>
          </a:xfrm>
          <a:custGeom>
            <a:avLst/>
            <a:gdLst>
              <a:gd name="T0" fmla="*/ 27 w 848"/>
              <a:gd name="T1" fmla="*/ 0 h 576"/>
              <a:gd name="T2" fmla="*/ 117 w 848"/>
              <a:gd name="T3" fmla="*/ 341 h 576"/>
              <a:gd name="T4" fmla="*/ 727 w 848"/>
              <a:gd name="T5" fmla="*/ 320 h 576"/>
              <a:gd name="T6" fmla="*/ 843 w 848"/>
              <a:gd name="T7" fmla="*/ 576 h 576"/>
            </a:gdLst>
            <a:ahLst/>
            <a:cxnLst>
              <a:cxn ang="0">
                <a:pos x="T0" y="T1"/>
              </a:cxn>
              <a:cxn ang="0">
                <a:pos x="T2" y="T3"/>
              </a:cxn>
              <a:cxn ang="0">
                <a:pos x="T4" y="T5"/>
              </a:cxn>
              <a:cxn ang="0">
                <a:pos x="T6" y="T7"/>
              </a:cxn>
            </a:cxnLst>
            <a:rect l="0" t="0" r="r" b="b"/>
            <a:pathLst>
              <a:path w="848" h="576">
                <a:moveTo>
                  <a:pt x="27" y="0"/>
                </a:moveTo>
                <a:cubicBezTo>
                  <a:pt x="27" y="0"/>
                  <a:pt x="0" y="288"/>
                  <a:pt x="117" y="341"/>
                </a:cubicBezTo>
                <a:cubicBezTo>
                  <a:pt x="234" y="394"/>
                  <a:pt x="606" y="281"/>
                  <a:pt x="727" y="320"/>
                </a:cubicBezTo>
                <a:cubicBezTo>
                  <a:pt x="848" y="359"/>
                  <a:pt x="819" y="523"/>
                  <a:pt x="843" y="576"/>
                </a:cubicBezTo>
              </a:path>
            </a:pathLst>
          </a:custGeom>
          <a:noFill/>
          <a:ln w="38100" cmpd="sng">
            <a:solidFill>
              <a:srgbClr val="6699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7" name="Oval 15"/>
          <p:cNvSpPr>
            <a:spLocks noChangeArrowheads="1"/>
          </p:cNvSpPr>
          <p:nvPr/>
        </p:nvSpPr>
        <p:spPr bwMode="auto">
          <a:xfrm>
            <a:off x="1631950" y="1676400"/>
            <a:ext cx="228600" cy="228600"/>
          </a:xfrm>
          <a:prstGeom prst="ellipse">
            <a:avLst/>
          </a:prstGeom>
          <a:solidFill>
            <a:srgbClr val="66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4" name="Rectangle 2"/>
          <p:cNvSpPr>
            <a:spLocks noGrp="1" noChangeArrowheads="1"/>
          </p:cNvSpPr>
          <p:nvPr>
            <p:ph type="title"/>
          </p:nvPr>
        </p:nvSpPr>
        <p:spPr>
          <a:xfrm>
            <a:off x="304800" y="-152400"/>
            <a:ext cx="8402638" cy="1219200"/>
          </a:xfrm>
        </p:spPr>
        <p:txBody>
          <a:bodyPr/>
          <a:lstStyle/>
          <a:p>
            <a:r>
              <a:rPr lang="en-US" altLang="zh-CN">
                <a:ea typeface="宋体" charset="-122"/>
              </a:rPr>
              <a:t>Brute-force Implementation</a:t>
            </a:r>
          </a:p>
        </p:txBody>
      </p:sp>
      <p:sp>
        <p:nvSpPr>
          <p:cNvPr id="79875" name="Rectangle 3"/>
          <p:cNvSpPr>
            <a:spLocks noGrp="1" noChangeArrowheads="1"/>
          </p:cNvSpPr>
          <p:nvPr>
            <p:ph type="body" idx="1"/>
          </p:nvPr>
        </p:nvSpPr>
        <p:spPr>
          <a:xfrm>
            <a:off x="304800" y="2667000"/>
            <a:ext cx="8415338" cy="4038600"/>
          </a:xfrm>
        </p:spPr>
        <p:txBody>
          <a:bodyPr/>
          <a:lstStyle/>
          <a:p>
            <a:pPr marL="639763" indent="-639763">
              <a:buFontTx/>
              <a:buNone/>
            </a:pPr>
            <a:r>
              <a:rPr lang="en-US" altLang="zh-CN">
                <a:ea typeface="宋体" charset="-122"/>
              </a:rPr>
              <a:t>For each pixel </a:t>
            </a:r>
            <a:r>
              <a:rPr lang="en-US" altLang="zh-CN" b="1">
                <a:latin typeface="Times New Roman" pitchFamily="18" charset="0"/>
                <a:ea typeface="宋体" charset="-122"/>
              </a:rPr>
              <a:t>p</a:t>
            </a:r>
            <a:endParaRPr lang="en-US" altLang="zh-CN">
              <a:latin typeface="Times New Roman" pitchFamily="18" charset="0"/>
              <a:ea typeface="宋体" charset="-122"/>
            </a:endParaRPr>
          </a:p>
          <a:p>
            <a:pPr marL="993775" lvl="1" indent="-536575">
              <a:buFont typeface="Arial" charset="0"/>
              <a:buNone/>
            </a:pPr>
            <a:r>
              <a:rPr lang="en-US" altLang="zh-CN">
                <a:ea typeface="宋体" charset="-122"/>
              </a:rPr>
              <a:t>For each pixel </a:t>
            </a:r>
            <a:r>
              <a:rPr lang="en-US" altLang="zh-CN" b="1">
                <a:latin typeface="Times New Roman" pitchFamily="18" charset="0"/>
                <a:ea typeface="宋体" charset="-122"/>
              </a:rPr>
              <a:t>q</a:t>
            </a:r>
          </a:p>
          <a:p>
            <a:pPr marL="1347788" lvl="2" indent="-433388">
              <a:buFontTx/>
              <a:buNone/>
            </a:pPr>
            <a:r>
              <a:rPr lang="en-US" altLang="zh-CN">
                <a:ea typeface="宋体" charset="-122"/>
              </a:rPr>
              <a:t>Compute </a:t>
            </a:r>
          </a:p>
          <a:p>
            <a:pPr marL="639763" indent="-639763">
              <a:buFontTx/>
              <a:buNone/>
            </a:pPr>
            <a:endParaRPr lang="en-US" altLang="zh-CN" sz="1200">
              <a:ea typeface="宋体" charset="-122"/>
            </a:endParaRPr>
          </a:p>
          <a:p>
            <a:pPr marL="639763" indent="-639763">
              <a:buFontTx/>
              <a:buNone/>
            </a:pPr>
            <a:r>
              <a:rPr lang="en-US" altLang="zh-CN" sz="2700">
                <a:ea typeface="宋体" charset="-122"/>
              </a:rPr>
              <a:t>8 megapixel photo:</a:t>
            </a:r>
            <a:r>
              <a:rPr lang="en-US" altLang="zh-CN" sz="2700">
                <a:ea typeface="宋体" charset="-122"/>
                <a:sym typeface="Wingdings" pitchFamily="2" charset="2"/>
              </a:rPr>
              <a:t> 64,000,000,000,000</a:t>
            </a:r>
            <a:r>
              <a:rPr lang="en-US" altLang="zh-CN" sz="2700" baseline="30000">
                <a:ea typeface="宋体" charset="-122"/>
                <a:sym typeface="Wingdings" pitchFamily="2" charset="2"/>
              </a:rPr>
              <a:t> </a:t>
            </a:r>
            <a:r>
              <a:rPr lang="en-US" altLang="zh-CN" sz="2700">
                <a:ea typeface="宋体" charset="-122"/>
                <a:sym typeface="Wingdings" pitchFamily="2" charset="2"/>
              </a:rPr>
              <a:t>iterations!</a:t>
            </a:r>
            <a:endParaRPr lang="en-US" altLang="zh-CN" sz="2700">
              <a:ea typeface="宋体" charset="-122"/>
            </a:endParaRPr>
          </a:p>
          <a:p>
            <a:pPr marL="993775" lvl="1" indent="-536575">
              <a:buFontTx/>
              <a:buNone/>
            </a:pPr>
            <a:endParaRPr lang="en-US" altLang="zh-CN" sz="2200">
              <a:ea typeface="宋体" charset="-122"/>
            </a:endParaRPr>
          </a:p>
        </p:txBody>
      </p:sp>
      <p:sp>
        <p:nvSpPr>
          <p:cNvPr id="79883" name="Text Box 11"/>
          <p:cNvSpPr txBox="1">
            <a:spLocks noChangeArrowheads="1"/>
          </p:cNvSpPr>
          <p:nvPr/>
        </p:nvSpPr>
        <p:spPr bwMode="auto">
          <a:xfrm>
            <a:off x="2081213" y="5638800"/>
            <a:ext cx="4675187"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a:solidFill>
                  <a:srgbClr val="FF0000"/>
                </a:solidFill>
                <a:effectLst>
                  <a:outerShdw blurRad="38100" dist="38100" dir="2700000" algn="tl">
                    <a:srgbClr val="000000"/>
                  </a:outerShdw>
                </a:effectLst>
                <a:latin typeface="Arial Black" pitchFamily="34" charset="0"/>
                <a:ea typeface="宋体" charset="-122"/>
              </a:rPr>
              <a:t>V E R Y   S L O W !</a:t>
            </a:r>
            <a:br>
              <a:rPr lang="en-US" altLang="zh-CN" sz="3200" b="1">
                <a:solidFill>
                  <a:srgbClr val="FF0000"/>
                </a:solidFill>
                <a:effectLst>
                  <a:outerShdw blurRad="38100" dist="38100" dir="2700000" algn="tl">
                    <a:srgbClr val="000000"/>
                  </a:outerShdw>
                </a:effectLst>
                <a:latin typeface="Arial Black" pitchFamily="34" charset="0"/>
                <a:ea typeface="宋体" charset="-122"/>
              </a:rPr>
            </a:br>
            <a:endParaRPr lang="en-US" altLang="zh-CN" sz="700" b="1">
              <a:solidFill>
                <a:srgbClr val="FF0000"/>
              </a:solidFill>
              <a:effectLst>
                <a:outerShdw blurRad="38100" dist="38100" dir="2700000" algn="tl">
                  <a:srgbClr val="000000"/>
                </a:outerShdw>
              </a:effectLst>
              <a:latin typeface="Arial Black" pitchFamily="34" charset="0"/>
              <a:ea typeface="宋体" charset="-122"/>
            </a:endParaRPr>
          </a:p>
          <a:p>
            <a:pPr algn="ctr"/>
            <a:r>
              <a:rPr lang="en-US" altLang="zh-CN" sz="2000" b="1">
                <a:solidFill>
                  <a:srgbClr val="FF0000"/>
                </a:solidFill>
                <a:effectLst>
                  <a:outerShdw blurRad="38100" dist="38100" dir="2700000" algn="tl">
                    <a:srgbClr val="000000"/>
                  </a:outerShdw>
                </a:effectLst>
                <a:latin typeface="Arial Black" pitchFamily="34" charset="0"/>
                <a:ea typeface="宋体" charset="-122"/>
              </a:rPr>
              <a:t>More than 10 minutes per image</a:t>
            </a:r>
          </a:p>
        </p:txBody>
      </p:sp>
      <p:graphicFrame>
        <p:nvGraphicFramePr>
          <p:cNvPr id="79884" name="Object 12"/>
          <p:cNvGraphicFramePr>
            <a:graphicFrameLocks noChangeAspect="1"/>
          </p:cNvGraphicFramePr>
          <p:nvPr/>
        </p:nvGraphicFramePr>
        <p:xfrm>
          <a:off x="609600" y="1159821"/>
          <a:ext cx="7848600" cy="1063625"/>
        </p:xfrm>
        <a:graphic>
          <a:graphicData uri="http://schemas.openxmlformats.org/presentationml/2006/ole">
            <mc:AlternateContent xmlns:mc="http://schemas.openxmlformats.org/markup-compatibility/2006">
              <mc:Choice xmlns:v="urn:schemas-microsoft-com:vml" Requires="v">
                <p:oleObj name="Equation" r:id="rId4" imgW="2997000" imgH="444240" progId="Equation.3">
                  <p:embed/>
                </p:oleObj>
              </mc:Choice>
              <mc:Fallback>
                <p:oleObj name="Equation" r:id="rId4" imgW="2997000" imgH="444240" progId="Equation.3">
                  <p:embed/>
                  <p:pic>
                    <p:nvPicPr>
                      <p:cNvPr id="79884"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159821"/>
                        <a:ext cx="7848600"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86" name="Object 14"/>
          <p:cNvGraphicFramePr>
            <a:graphicFrameLocks noChangeAspect="1"/>
          </p:cNvGraphicFramePr>
          <p:nvPr/>
        </p:nvGraphicFramePr>
        <p:xfrm>
          <a:off x="2514600" y="4000500"/>
          <a:ext cx="3611563" cy="419100"/>
        </p:xfrm>
        <a:graphic>
          <a:graphicData uri="http://schemas.openxmlformats.org/presentationml/2006/ole">
            <mc:AlternateContent xmlns:mc="http://schemas.openxmlformats.org/markup-compatibility/2006">
              <mc:Choice xmlns:v="urn:schemas-microsoft-com:vml" Requires="v">
                <p:oleObj name="Equation" r:id="rId6" imgW="1904760" imgH="241200" progId="Equation.3">
                  <p:embed/>
                </p:oleObj>
              </mc:Choice>
              <mc:Fallback>
                <p:oleObj name="Equation" r:id="rId6" imgW="1904760" imgH="241200" progId="Equation.3">
                  <p:embed/>
                  <p:pic>
                    <p:nvPicPr>
                      <p:cNvPr id="79886"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4000500"/>
                        <a:ext cx="361156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90" name="Freeform 18"/>
          <p:cNvSpPr>
            <a:spLocks/>
          </p:cNvSpPr>
          <p:nvPr/>
        </p:nvSpPr>
        <p:spPr bwMode="auto">
          <a:xfrm>
            <a:off x="3319463" y="2039938"/>
            <a:ext cx="1133475" cy="1662112"/>
          </a:xfrm>
          <a:custGeom>
            <a:avLst/>
            <a:gdLst>
              <a:gd name="T0" fmla="*/ 0 w 714"/>
              <a:gd name="T1" fmla="*/ 59 h 1047"/>
              <a:gd name="T2" fmla="*/ 442 w 714"/>
              <a:gd name="T3" fmla="*/ 138 h 1047"/>
              <a:gd name="T4" fmla="*/ 657 w 714"/>
              <a:gd name="T5" fmla="*/ 832 h 1047"/>
              <a:gd name="T6" fmla="*/ 19 w 714"/>
              <a:gd name="T7" fmla="*/ 1047 h 1047"/>
            </a:gdLst>
            <a:ahLst/>
            <a:cxnLst>
              <a:cxn ang="0">
                <a:pos x="T0" y="T1"/>
              </a:cxn>
              <a:cxn ang="0">
                <a:pos x="T2" y="T3"/>
              </a:cxn>
              <a:cxn ang="0">
                <a:pos x="T4" y="T5"/>
              </a:cxn>
              <a:cxn ang="0">
                <a:pos x="T6" y="T7"/>
              </a:cxn>
            </a:cxnLst>
            <a:rect l="0" t="0" r="r" b="b"/>
            <a:pathLst>
              <a:path w="714" h="1047">
                <a:moveTo>
                  <a:pt x="0" y="59"/>
                </a:moveTo>
                <a:cubicBezTo>
                  <a:pt x="74" y="72"/>
                  <a:pt x="234" y="0"/>
                  <a:pt x="442" y="138"/>
                </a:cubicBezTo>
                <a:cubicBezTo>
                  <a:pt x="650" y="276"/>
                  <a:pt x="714" y="686"/>
                  <a:pt x="657" y="832"/>
                </a:cubicBezTo>
                <a:cubicBezTo>
                  <a:pt x="587" y="983"/>
                  <a:pt x="152" y="1002"/>
                  <a:pt x="19" y="1047"/>
                </a:cubicBezTo>
              </a:path>
            </a:pathLst>
          </a:custGeom>
          <a:noFill/>
          <a:ln w="38100" cmpd="sng">
            <a:solidFill>
              <a:srgbClr val="6600FF"/>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ustDataLst>
      <p:tags r:id="rId1"/>
    </p:custDataLst>
    <p:extLst>
      <p:ext uri="{BB962C8B-B14F-4D97-AF65-F5344CB8AC3E}">
        <p14:creationId xmlns:p14="http://schemas.microsoft.com/office/powerpoint/2010/main" val="403821895"/>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Bilateral filtering</a:t>
            </a:r>
            <a:endParaRPr lang="zh-CN" altLang="en-US" dirty="0"/>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938362"/>
            <a:ext cx="6912768" cy="230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15616" y="5445224"/>
            <a:ext cx="2016224" cy="369332"/>
          </a:xfrm>
          <a:prstGeom prst="rect">
            <a:avLst/>
          </a:prstGeom>
          <a:noFill/>
        </p:spPr>
        <p:txBody>
          <a:bodyPr wrap="square" rtlCol="0">
            <a:spAutoFit/>
          </a:bodyPr>
          <a:lstStyle/>
          <a:p>
            <a:pPr algn="ctr"/>
            <a:r>
              <a:rPr lang="en-US" altLang="zh-CN" dirty="0"/>
              <a:t>Input</a:t>
            </a:r>
            <a:endParaRPr lang="zh-CN" altLang="en-US" dirty="0"/>
          </a:p>
        </p:txBody>
      </p:sp>
      <p:sp>
        <p:nvSpPr>
          <p:cNvPr id="6" name="TextBox 5"/>
          <p:cNvSpPr txBox="1"/>
          <p:nvPr/>
        </p:nvSpPr>
        <p:spPr>
          <a:xfrm>
            <a:off x="3563888" y="5301208"/>
            <a:ext cx="2016224" cy="646331"/>
          </a:xfrm>
          <a:prstGeom prst="rect">
            <a:avLst/>
          </a:prstGeom>
          <a:noFill/>
        </p:spPr>
        <p:txBody>
          <a:bodyPr wrap="square" rtlCol="0">
            <a:spAutoFit/>
          </a:bodyPr>
          <a:lstStyle/>
          <a:p>
            <a:pPr algn="ctr"/>
            <a:r>
              <a:rPr lang="en-US" altLang="zh-CN" dirty="0"/>
              <a:t>Gaussian smoothing</a:t>
            </a:r>
            <a:endParaRPr lang="zh-CN" altLang="en-US" dirty="0"/>
          </a:p>
        </p:txBody>
      </p:sp>
      <p:sp>
        <p:nvSpPr>
          <p:cNvPr id="7" name="TextBox 6"/>
          <p:cNvSpPr txBox="1"/>
          <p:nvPr/>
        </p:nvSpPr>
        <p:spPr>
          <a:xfrm>
            <a:off x="5868144" y="5301208"/>
            <a:ext cx="2016224" cy="369332"/>
          </a:xfrm>
          <a:prstGeom prst="rect">
            <a:avLst/>
          </a:prstGeom>
          <a:noFill/>
        </p:spPr>
        <p:txBody>
          <a:bodyPr wrap="square" rtlCol="0">
            <a:spAutoFit/>
          </a:bodyPr>
          <a:lstStyle/>
          <a:p>
            <a:pPr algn="ctr"/>
            <a:r>
              <a:rPr lang="en-US" altLang="zh-CN" dirty="0"/>
              <a:t>Bilateral filtering</a:t>
            </a:r>
            <a:endParaRPr lang="zh-CN" altLang="en-US" dirty="0"/>
          </a:p>
        </p:txBody>
      </p:sp>
    </p:spTree>
    <p:extLst>
      <p:ext uri="{BB962C8B-B14F-4D97-AF65-F5344CB8AC3E}">
        <p14:creationId xmlns:p14="http://schemas.microsoft.com/office/powerpoint/2010/main" val="369321980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4819"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filter——Concept</a:t>
            </a:r>
            <a:endParaRPr lang="zh-CN" altLang="en-US" dirty="0">
              <a:solidFill>
                <a:srgbClr val="3366CC"/>
              </a:solidFill>
              <a:latin typeface="+mj-lt"/>
              <a:ea typeface="华文楷体" pitchFamily="2" charset="-122"/>
            </a:endParaRPr>
          </a:p>
        </p:txBody>
      </p:sp>
      <p:sp>
        <p:nvSpPr>
          <p:cNvPr id="34820" name="Rectangle 14"/>
          <p:cNvSpPr>
            <a:spLocks noChangeArrowheads="1"/>
          </p:cNvSpPr>
          <p:nvPr/>
        </p:nvSpPr>
        <p:spPr bwMode="auto">
          <a:xfrm>
            <a:off x="1098550" y="2836889"/>
            <a:ext cx="7183438" cy="310854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r>
              <a:rPr lang="en-US" altLang="zh-CN" sz="2800" dirty="0">
                <a:solidFill>
                  <a:srgbClr val="0000FF"/>
                </a:solidFill>
                <a:latin typeface="+mj-lt"/>
                <a:ea typeface="楷体" pitchFamily="49" charset="-122"/>
              </a:rPr>
              <a:t>      Statistical filter is a kind of nonlinear spatial filter, whose response is based on the sorting of pixel value in the mask window. The value of center pixel depends on the sorting result in the window.</a:t>
            </a:r>
            <a:endParaRPr lang="zh-CN" altLang="en-US" sz="2800" dirty="0">
              <a:solidFill>
                <a:srgbClr val="0000FF"/>
              </a:solidFill>
              <a:latin typeface="+mj-lt"/>
              <a:ea typeface="楷体" pitchFamily="49" charset="-122"/>
            </a:endParaRPr>
          </a:p>
          <a:p>
            <a:r>
              <a:rPr lang="zh-CN" altLang="en-US" sz="2800" dirty="0">
                <a:solidFill>
                  <a:srgbClr val="0000FF"/>
                </a:solidFill>
                <a:latin typeface="+mj-lt"/>
                <a:ea typeface="楷体" pitchFamily="49" charset="-122"/>
              </a:rPr>
              <a:t>      </a:t>
            </a:r>
            <a:r>
              <a:rPr lang="en-US" altLang="zh-CN" sz="2800" dirty="0">
                <a:solidFill>
                  <a:srgbClr val="0000FF"/>
                </a:solidFill>
                <a:latin typeface="+mj-lt"/>
                <a:ea typeface="楷体" pitchFamily="49" charset="-122"/>
              </a:rPr>
              <a:t>The most popular statistical filter is median filter.</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2431122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5843"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filter——Median filter</a:t>
            </a:r>
            <a:endParaRPr lang="zh-CN" altLang="en-US" dirty="0">
              <a:solidFill>
                <a:srgbClr val="3366CC"/>
              </a:solidFill>
              <a:latin typeface="+mj-lt"/>
              <a:ea typeface="华文楷体" pitchFamily="2" charset="-122"/>
            </a:endParaRPr>
          </a:p>
        </p:txBody>
      </p:sp>
      <p:sp>
        <p:nvSpPr>
          <p:cNvPr id="35844" name="Rectangle 4"/>
          <p:cNvSpPr>
            <a:spLocks noChangeArrowheads="1"/>
          </p:cNvSpPr>
          <p:nvPr/>
        </p:nvSpPr>
        <p:spPr bwMode="auto">
          <a:xfrm>
            <a:off x="1118951" y="2220913"/>
            <a:ext cx="7075488" cy="384105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a:spcBef>
                <a:spcPct val="35000"/>
              </a:spcBef>
              <a:buFont typeface="Wingdings" pitchFamily="2" charset="2"/>
              <a:buChar char="Ø"/>
            </a:pPr>
            <a:r>
              <a:rPr lang="en-US" altLang="zh-CN" sz="2800" dirty="0">
                <a:solidFill>
                  <a:srgbClr val="0000FF"/>
                </a:solidFill>
                <a:latin typeface="+mj-lt"/>
                <a:ea typeface="楷体" pitchFamily="49" charset="-122"/>
              </a:rPr>
              <a:t>Substitute the center pixel with the median value in the neighborhood.</a:t>
            </a:r>
            <a:endParaRPr lang="zh-CN" altLang="en-US" sz="2800" dirty="0">
              <a:solidFill>
                <a:srgbClr val="0000FF"/>
              </a:solidFill>
              <a:latin typeface="+mj-lt"/>
              <a:ea typeface="楷体" pitchFamily="49" charset="-122"/>
            </a:endParaRPr>
          </a:p>
          <a:p>
            <a:pPr>
              <a:spcBef>
                <a:spcPct val="35000"/>
              </a:spcBef>
              <a:buFont typeface="Wingdings" pitchFamily="2" charset="2"/>
              <a:buChar char="Ø"/>
            </a:pPr>
            <a:r>
              <a:rPr lang="en-US" altLang="zh-CN" sz="2800" dirty="0">
                <a:solidFill>
                  <a:srgbClr val="0000FF"/>
                </a:solidFill>
                <a:latin typeface="+mj-lt"/>
                <a:ea typeface="楷体" pitchFamily="49" charset="-122"/>
              </a:rPr>
              <a:t>Provide excellent de-noise ability, which introduce less blurring than the mean filter.</a:t>
            </a:r>
            <a:endParaRPr lang="zh-CN" altLang="en-US" sz="2800" dirty="0">
              <a:solidFill>
                <a:srgbClr val="0000FF"/>
              </a:solidFill>
              <a:latin typeface="+mj-lt"/>
              <a:ea typeface="楷体" pitchFamily="49" charset="-122"/>
            </a:endParaRPr>
          </a:p>
          <a:p>
            <a:pPr>
              <a:spcBef>
                <a:spcPct val="35000"/>
              </a:spcBef>
              <a:buFont typeface="Wingdings" pitchFamily="2" charset="2"/>
              <a:buChar char="Ø"/>
            </a:pPr>
            <a:r>
              <a:rPr lang="en-US" altLang="zh-CN" sz="2800" dirty="0">
                <a:solidFill>
                  <a:srgbClr val="0000FF"/>
                </a:solidFill>
                <a:latin typeface="+mj-lt"/>
                <a:ea typeface="楷体" pitchFamily="49" charset="-122"/>
              </a:rPr>
              <a:t>Be effective to deal with the pulse noise (or pepper noise) because this kind of noise looks like bright or dark point in the image.</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1875820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6867" name="Rectangle 3"/>
          <p:cNvSpPr>
            <a:spLocks noGrp="1" noChangeArrowheads="1"/>
          </p:cNvSpPr>
          <p:nvPr>
            <p:ph type="body" sz="half" idx="1"/>
          </p:nvPr>
        </p:nvSpPr>
        <p:spPr>
          <a:xfrm>
            <a:off x="471488" y="1571625"/>
            <a:ext cx="8672512"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filter——median filter</a:t>
            </a:r>
            <a:endParaRPr lang="zh-CN" altLang="en-US" dirty="0">
              <a:solidFill>
                <a:srgbClr val="3366CC"/>
              </a:solidFill>
              <a:latin typeface="+mj-lt"/>
              <a:ea typeface="华文楷体" pitchFamily="2" charset="-122"/>
            </a:endParaRPr>
          </a:p>
        </p:txBody>
      </p:sp>
      <p:sp>
        <p:nvSpPr>
          <p:cNvPr id="36868" name="Rectangle 5"/>
          <p:cNvSpPr>
            <a:spLocks noChangeArrowheads="1"/>
          </p:cNvSpPr>
          <p:nvPr/>
        </p:nvSpPr>
        <p:spPr bwMode="auto">
          <a:xfrm>
            <a:off x="866775" y="2337842"/>
            <a:ext cx="73533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buFont typeface="Wingdings" pitchFamily="2" charset="2"/>
              <a:buChar char="Ø"/>
            </a:pPr>
            <a:r>
              <a:rPr lang="en-US" altLang="zh-CN" sz="2800" dirty="0">
                <a:latin typeface="+mj-lt"/>
                <a:ea typeface="楷体" pitchFamily="49" charset="-122"/>
              </a:rPr>
              <a:t>The median value ξ——in a set of numbers, About half of them are smaller than ξ</a:t>
            </a:r>
            <a:r>
              <a:rPr lang="zh-CN" altLang="en-US" sz="2800" dirty="0">
                <a:latin typeface="+mj-lt"/>
                <a:ea typeface="楷体" pitchFamily="49" charset="-122"/>
              </a:rPr>
              <a:t>，</a:t>
            </a:r>
            <a:r>
              <a:rPr lang="en-US" altLang="zh-CN" sz="2800" dirty="0">
                <a:latin typeface="+mj-lt"/>
                <a:ea typeface="楷体" pitchFamily="49" charset="-122"/>
              </a:rPr>
              <a:t>others larger than ξ.</a:t>
            </a:r>
            <a:r>
              <a:rPr lang="zh-CN" altLang="en-US" sz="2800" dirty="0">
                <a:latin typeface="+mj-lt"/>
                <a:ea typeface="楷体" pitchFamily="49" charset="-122"/>
              </a:rPr>
              <a:t> </a:t>
            </a:r>
          </a:p>
          <a:p>
            <a:pPr>
              <a:buFont typeface="Wingdings" pitchFamily="2" charset="2"/>
              <a:buChar char="Ø"/>
            </a:pPr>
            <a:endParaRPr lang="zh-CN" altLang="en-US" sz="2800" dirty="0">
              <a:latin typeface="+mj-lt"/>
              <a:ea typeface="楷体" pitchFamily="49" charset="-122"/>
            </a:endParaRPr>
          </a:p>
          <a:p>
            <a:pPr>
              <a:buFont typeface="Wingdings" pitchFamily="2" charset="2"/>
              <a:buChar char="Ø"/>
            </a:pPr>
            <a:r>
              <a:rPr lang="en-US" altLang="zh-CN" sz="2800" dirty="0">
                <a:latin typeface="+mj-lt"/>
                <a:ea typeface="楷体" pitchFamily="49" charset="-122"/>
              </a:rPr>
              <a:t>In order to perform median filtering on a pixel in the image, pixel sorting should be carried out in the mask window to select the median value and change the pixel value to the median value. </a:t>
            </a:r>
            <a:r>
              <a:rPr lang="zh-CN" altLang="en-US" sz="2800" dirty="0">
                <a:latin typeface="+mj-lt"/>
                <a:ea typeface="楷体" pitchFamily="49" charset="-122"/>
              </a:rPr>
              <a:t> </a:t>
            </a:r>
          </a:p>
        </p:txBody>
      </p:sp>
    </p:spTree>
    <p:extLst>
      <p:ext uri="{BB962C8B-B14F-4D97-AF65-F5344CB8AC3E}">
        <p14:creationId xmlns:p14="http://schemas.microsoft.com/office/powerpoint/2010/main" val="3875693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7891" name="Rectangle 3"/>
          <p:cNvSpPr>
            <a:spLocks noGrp="1" noChangeArrowheads="1"/>
          </p:cNvSpPr>
          <p:nvPr>
            <p:ph type="body" sz="half" idx="1"/>
          </p:nvPr>
        </p:nvSpPr>
        <p:spPr>
          <a:xfrm>
            <a:off x="471488" y="1571625"/>
            <a:ext cx="8672512" cy="649288"/>
          </a:xfrm>
        </p:spPr>
        <p:txBody>
          <a:bodyPr>
            <a:normAutofit fontScale="92500"/>
          </a:bodyPr>
          <a:lstStyle/>
          <a:p>
            <a:pPr eaLnBrk="1" hangingPunct="1">
              <a:buFontTx/>
              <a:buNone/>
            </a:pPr>
            <a:r>
              <a:rPr lang="en-US" altLang="zh-CN" dirty="0">
                <a:solidFill>
                  <a:srgbClr val="3366CC"/>
                </a:solidFill>
                <a:latin typeface="+mj-lt"/>
                <a:ea typeface="华文楷体" pitchFamily="2" charset="-122"/>
              </a:rPr>
              <a:t>Statistical sorting filter——media filter, example</a:t>
            </a:r>
            <a:endParaRPr lang="zh-CN" altLang="en-US" dirty="0">
              <a:solidFill>
                <a:srgbClr val="3366CC"/>
              </a:solidFill>
              <a:latin typeface="+mj-lt"/>
              <a:ea typeface="华文楷体" pitchFamily="2" charset="-122"/>
            </a:endParaRPr>
          </a:p>
        </p:txBody>
      </p:sp>
      <p:sp>
        <p:nvSpPr>
          <p:cNvPr id="37892" name="Text Box 5"/>
          <p:cNvSpPr txBox="1">
            <a:spLocks noChangeArrowheads="1"/>
          </p:cNvSpPr>
          <p:nvPr/>
        </p:nvSpPr>
        <p:spPr bwMode="auto">
          <a:xfrm>
            <a:off x="835025" y="2206625"/>
            <a:ext cx="72104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In a 3×3 neighborhood, there are a series pixel values</a:t>
            </a:r>
            <a:r>
              <a:rPr lang="zh-CN" altLang="en-US" dirty="0">
                <a:latin typeface="+mj-lt"/>
                <a:ea typeface="楷体" pitchFamily="49" charset="-122"/>
              </a:rPr>
              <a:t>：</a:t>
            </a:r>
          </a:p>
          <a:p>
            <a:pPr eaLnBrk="1" hangingPunct="1"/>
            <a:r>
              <a:rPr lang="zh-CN" altLang="en-US" dirty="0">
                <a:latin typeface="+mj-lt"/>
                <a:ea typeface="楷体" pitchFamily="49" charset="-122"/>
              </a:rPr>
              <a:t>（</a:t>
            </a:r>
            <a:r>
              <a:rPr lang="en-US" altLang="zh-CN" dirty="0">
                <a:latin typeface="+mj-lt"/>
                <a:ea typeface="楷体" pitchFamily="49" charset="-122"/>
              </a:rPr>
              <a:t>21</a:t>
            </a:r>
            <a:r>
              <a:rPr lang="zh-CN" altLang="en-US" dirty="0">
                <a:latin typeface="+mj-lt"/>
                <a:ea typeface="楷体" pitchFamily="49" charset="-122"/>
              </a:rPr>
              <a:t>，</a:t>
            </a:r>
            <a:r>
              <a:rPr lang="en-US" altLang="zh-CN" dirty="0">
                <a:latin typeface="+mj-lt"/>
                <a:ea typeface="楷体" pitchFamily="49" charset="-122"/>
              </a:rPr>
              <a:t>100</a:t>
            </a:r>
            <a:r>
              <a:rPr lang="zh-CN" altLang="en-US" dirty="0">
                <a:latin typeface="+mj-lt"/>
                <a:ea typeface="楷体" pitchFamily="49" charset="-122"/>
              </a:rPr>
              <a:t>，</a:t>
            </a:r>
            <a:r>
              <a:rPr lang="en-US" altLang="zh-CN" dirty="0">
                <a:latin typeface="+mj-lt"/>
                <a:ea typeface="楷体" pitchFamily="49" charset="-122"/>
              </a:rPr>
              <a:t>99</a:t>
            </a:r>
            <a:r>
              <a:rPr lang="zh-CN" altLang="en-US" dirty="0">
                <a:latin typeface="+mj-lt"/>
                <a:ea typeface="楷体" pitchFamily="49" charset="-122"/>
              </a:rPr>
              <a:t>，</a:t>
            </a:r>
            <a:r>
              <a:rPr lang="en-US" altLang="zh-CN" dirty="0">
                <a:latin typeface="+mj-lt"/>
                <a:ea typeface="楷体" pitchFamily="49" charset="-122"/>
              </a:rPr>
              <a:t>22</a:t>
            </a:r>
            <a:r>
              <a:rPr lang="zh-CN" altLang="en-US" dirty="0">
                <a:latin typeface="+mj-lt"/>
                <a:ea typeface="楷体" pitchFamily="49" charset="-122"/>
              </a:rPr>
              <a:t>，</a:t>
            </a:r>
            <a:r>
              <a:rPr lang="en-US" altLang="zh-CN" dirty="0">
                <a:latin typeface="+mj-lt"/>
                <a:ea typeface="楷体" pitchFamily="49" charset="-122"/>
              </a:rPr>
              <a:t>20</a:t>
            </a:r>
            <a:r>
              <a:rPr lang="zh-CN" altLang="en-US" dirty="0">
                <a:latin typeface="+mj-lt"/>
                <a:ea typeface="楷体" pitchFamily="49" charset="-122"/>
              </a:rPr>
              <a:t>，</a:t>
            </a:r>
            <a:r>
              <a:rPr lang="en-US" altLang="zh-CN" dirty="0">
                <a:latin typeface="+mj-lt"/>
                <a:ea typeface="楷体" pitchFamily="49" charset="-122"/>
              </a:rPr>
              <a:t>102</a:t>
            </a:r>
            <a:r>
              <a:rPr lang="zh-CN" altLang="en-US" dirty="0">
                <a:latin typeface="+mj-lt"/>
                <a:ea typeface="楷体" pitchFamily="49" charset="-122"/>
              </a:rPr>
              <a:t>，</a:t>
            </a:r>
            <a:r>
              <a:rPr lang="en-US" altLang="zh-CN" dirty="0">
                <a:latin typeface="+mj-lt"/>
                <a:ea typeface="楷体" pitchFamily="49" charset="-122"/>
              </a:rPr>
              <a:t>97</a:t>
            </a:r>
            <a:r>
              <a:rPr lang="zh-CN" altLang="en-US" dirty="0">
                <a:latin typeface="+mj-lt"/>
                <a:ea typeface="楷体" pitchFamily="49" charset="-122"/>
              </a:rPr>
              <a:t>，</a:t>
            </a:r>
            <a:r>
              <a:rPr lang="en-US" altLang="zh-CN" dirty="0">
                <a:latin typeface="+mj-lt"/>
                <a:ea typeface="楷体" pitchFamily="49" charset="-122"/>
              </a:rPr>
              <a:t>101</a:t>
            </a:r>
            <a:r>
              <a:rPr lang="zh-CN" altLang="en-US" dirty="0">
                <a:latin typeface="+mj-lt"/>
                <a:ea typeface="楷体" pitchFamily="49" charset="-122"/>
              </a:rPr>
              <a:t>）</a:t>
            </a:r>
          </a:p>
          <a:p>
            <a:pPr eaLnBrk="1" hangingPunct="1"/>
            <a:endParaRPr lang="zh-CN" altLang="en-US" dirty="0">
              <a:latin typeface="+mj-lt"/>
              <a:ea typeface="楷体" pitchFamily="49" charset="-122"/>
            </a:endParaRPr>
          </a:p>
          <a:p>
            <a:pPr eaLnBrk="1" hangingPunct="1"/>
            <a:r>
              <a:rPr lang="en-US" altLang="zh-CN" dirty="0">
                <a:latin typeface="+mj-lt"/>
                <a:ea typeface="楷体" pitchFamily="49" charset="-122"/>
              </a:rPr>
              <a:t>After sorting</a:t>
            </a:r>
            <a:r>
              <a:rPr lang="zh-CN" altLang="en-US" dirty="0">
                <a:latin typeface="+mj-lt"/>
                <a:ea typeface="楷体" pitchFamily="49" charset="-122"/>
              </a:rPr>
              <a:t>：</a:t>
            </a:r>
          </a:p>
          <a:p>
            <a:pPr eaLnBrk="1" hangingPunct="1"/>
            <a:r>
              <a:rPr lang="zh-CN" altLang="en-US" dirty="0">
                <a:latin typeface="+mj-lt"/>
                <a:ea typeface="楷体" pitchFamily="49" charset="-122"/>
              </a:rPr>
              <a:t>（</a:t>
            </a:r>
            <a:r>
              <a:rPr lang="en-US" altLang="zh-CN" dirty="0">
                <a:latin typeface="+mj-lt"/>
                <a:ea typeface="楷体" pitchFamily="49" charset="-122"/>
              </a:rPr>
              <a:t>20</a:t>
            </a:r>
            <a:r>
              <a:rPr lang="zh-CN" altLang="en-US" dirty="0">
                <a:latin typeface="+mj-lt"/>
                <a:ea typeface="楷体" pitchFamily="49" charset="-122"/>
              </a:rPr>
              <a:t>，</a:t>
            </a:r>
            <a:r>
              <a:rPr lang="en-US" altLang="zh-CN" dirty="0">
                <a:latin typeface="+mj-lt"/>
                <a:ea typeface="楷体" pitchFamily="49" charset="-122"/>
              </a:rPr>
              <a:t>21</a:t>
            </a:r>
            <a:r>
              <a:rPr lang="zh-CN" altLang="en-US" dirty="0">
                <a:latin typeface="+mj-lt"/>
                <a:ea typeface="楷体" pitchFamily="49" charset="-122"/>
              </a:rPr>
              <a:t>，</a:t>
            </a:r>
            <a:r>
              <a:rPr lang="en-US" altLang="zh-CN" dirty="0">
                <a:latin typeface="+mj-lt"/>
                <a:ea typeface="楷体" pitchFamily="49" charset="-122"/>
              </a:rPr>
              <a:t>22</a:t>
            </a:r>
            <a:r>
              <a:rPr lang="zh-CN" altLang="en-US" dirty="0">
                <a:latin typeface="+mj-lt"/>
                <a:ea typeface="楷体" pitchFamily="49" charset="-122"/>
              </a:rPr>
              <a:t>，</a:t>
            </a:r>
            <a:r>
              <a:rPr lang="en-US" altLang="zh-CN" dirty="0">
                <a:solidFill>
                  <a:srgbClr val="FF3300"/>
                </a:solidFill>
                <a:latin typeface="+mj-lt"/>
                <a:ea typeface="楷体" pitchFamily="49" charset="-122"/>
              </a:rPr>
              <a:t>97</a:t>
            </a:r>
            <a:r>
              <a:rPr lang="zh-CN" altLang="en-US" dirty="0">
                <a:latin typeface="+mj-lt"/>
                <a:ea typeface="楷体" pitchFamily="49" charset="-122"/>
              </a:rPr>
              <a:t>，</a:t>
            </a:r>
            <a:r>
              <a:rPr lang="en-US" altLang="zh-CN" dirty="0">
                <a:latin typeface="+mj-lt"/>
                <a:ea typeface="楷体" pitchFamily="49" charset="-122"/>
              </a:rPr>
              <a:t>100</a:t>
            </a:r>
            <a:r>
              <a:rPr lang="zh-CN" altLang="en-US" dirty="0">
                <a:latin typeface="+mj-lt"/>
                <a:ea typeface="楷体" pitchFamily="49" charset="-122"/>
              </a:rPr>
              <a:t>，</a:t>
            </a:r>
            <a:r>
              <a:rPr lang="en-US" altLang="zh-CN" dirty="0">
                <a:latin typeface="+mj-lt"/>
                <a:ea typeface="楷体" pitchFamily="49" charset="-122"/>
              </a:rPr>
              <a:t>101</a:t>
            </a:r>
            <a:r>
              <a:rPr lang="zh-CN" altLang="en-US" dirty="0">
                <a:latin typeface="+mj-lt"/>
                <a:ea typeface="楷体" pitchFamily="49" charset="-122"/>
              </a:rPr>
              <a:t>，</a:t>
            </a:r>
            <a:r>
              <a:rPr lang="en-US" altLang="zh-CN" dirty="0">
                <a:latin typeface="+mj-lt"/>
                <a:ea typeface="楷体" pitchFamily="49" charset="-122"/>
              </a:rPr>
              <a:t>012</a:t>
            </a:r>
            <a:r>
              <a:rPr lang="zh-CN" altLang="en-US" dirty="0">
                <a:latin typeface="+mj-lt"/>
                <a:ea typeface="楷体" pitchFamily="49" charset="-122"/>
              </a:rPr>
              <a:t>）</a:t>
            </a:r>
          </a:p>
          <a:p>
            <a:pPr eaLnBrk="1" hangingPunct="1"/>
            <a:endParaRPr lang="zh-CN" altLang="en-US" dirty="0">
              <a:latin typeface="+mj-lt"/>
              <a:ea typeface="楷体" pitchFamily="49" charset="-122"/>
            </a:endParaRPr>
          </a:p>
          <a:p>
            <a:pPr eaLnBrk="1" hangingPunct="1"/>
            <a:r>
              <a:rPr lang="en-US" altLang="zh-CN" dirty="0">
                <a:latin typeface="+mj-lt"/>
                <a:ea typeface="楷体" pitchFamily="49" charset="-122"/>
              </a:rPr>
              <a:t>Median value</a:t>
            </a:r>
            <a:r>
              <a:rPr lang="zh-CN" altLang="en-US" dirty="0">
                <a:latin typeface="+mj-lt"/>
                <a:ea typeface="楷体" pitchFamily="49" charset="-122"/>
              </a:rPr>
              <a:t>：</a:t>
            </a:r>
            <a:r>
              <a:rPr lang="en-US" altLang="zh-CN" dirty="0">
                <a:latin typeface="+mj-lt"/>
                <a:ea typeface="楷体" pitchFamily="49" charset="-122"/>
              </a:rPr>
              <a:t>97 </a:t>
            </a:r>
          </a:p>
        </p:txBody>
      </p:sp>
      <p:pic>
        <p:nvPicPr>
          <p:cNvPr id="378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4813300"/>
            <a:ext cx="6153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878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8915" name="Rectangle 3"/>
          <p:cNvSpPr>
            <a:spLocks noGrp="1" noChangeArrowheads="1"/>
          </p:cNvSpPr>
          <p:nvPr>
            <p:ph type="body" sz="half" idx="1"/>
          </p:nvPr>
        </p:nvSpPr>
        <p:spPr>
          <a:xfrm>
            <a:off x="471488" y="1571625"/>
            <a:ext cx="8672512"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filter——median filter</a:t>
            </a:r>
            <a:endParaRPr lang="zh-CN" altLang="en-US" dirty="0">
              <a:solidFill>
                <a:srgbClr val="3366CC"/>
              </a:solidFill>
              <a:latin typeface="+mj-lt"/>
              <a:ea typeface="华文楷体" pitchFamily="2" charset="-122"/>
            </a:endParaRPr>
          </a:p>
        </p:txBody>
      </p:sp>
      <p:sp>
        <p:nvSpPr>
          <p:cNvPr id="38916" name="Rectangle 5"/>
          <p:cNvSpPr>
            <a:spLocks noChangeArrowheads="1"/>
          </p:cNvSpPr>
          <p:nvPr/>
        </p:nvSpPr>
        <p:spPr bwMode="auto">
          <a:xfrm>
            <a:off x="1190625" y="2890679"/>
            <a:ext cx="67627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3200" dirty="0">
                <a:latin typeface="+mj-lt"/>
                <a:ea typeface="楷体" pitchFamily="49" charset="-122"/>
              </a:rPr>
              <a:t>       Usually we use </a:t>
            </a:r>
            <a:r>
              <a:rPr lang="en-US" altLang="zh-CN" sz="3200" i="1" dirty="0" err="1">
                <a:latin typeface="+mj-lt"/>
                <a:ea typeface="楷体" pitchFamily="49" charset="-122"/>
              </a:rPr>
              <a:t>n</a:t>
            </a:r>
            <a:r>
              <a:rPr lang="en-US" altLang="zh-CN" sz="3200" dirty="0" err="1">
                <a:latin typeface="+mj-lt"/>
                <a:ea typeface="楷体" pitchFamily="49" charset="-122"/>
              </a:rPr>
              <a:t>×</a:t>
            </a:r>
            <a:r>
              <a:rPr lang="en-US" altLang="zh-CN" sz="3200" i="1" dirty="0" err="1">
                <a:latin typeface="+mj-lt"/>
                <a:ea typeface="楷体" pitchFamily="49" charset="-122"/>
              </a:rPr>
              <a:t>n</a:t>
            </a:r>
            <a:r>
              <a:rPr lang="en-US" altLang="zh-CN" sz="3200" i="1" dirty="0">
                <a:latin typeface="+mj-lt"/>
                <a:ea typeface="楷体" pitchFamily="49" charset="-122"/>
              </a:rPr>
              <a:t> </a:t>
            </a:r>
            <a:r>
              <a:rPr lang="en-US" altLang="zh-CN" sz="3200" dirty="0">
                <a:latin typeface="+mj-lt"/>
                <a:ea typeface="楷体" pitchFamily="49" charset="-122"/>
              </a:rPr>
              <a:t>median filter to remove the unwanted brighter or darker pixels in the neighborhood, and their area is less than </a:t>
            </a:r>
            <a:r>
              <a:rPr lang="en-US" altLang="zh-CN" sz="3200" i="1" dirty="0">
                <a:latin typeface="+mj-lt"/>
                <a:ea typeface="楷体" pitchFamily="49" charset="-122"/>
              </a:rPr>
              <a:t>n</a:t>
            </a:r>
            <a:r>
              <a:rPr lang="en-US" altLang="zh-CN" sz="3200" baseline="30000" dirty="0">
                <a:latin typeface="+mj-lt"/>
                <a:ea typeface="楷体" pitchFamily="49" charset="-122"/>
              </a:rPr>
              <a:t>2</a:t>
            </a:r>
            <a:r>
              <a:rPr lang="en-US" altLang="zh-CN" sz="3200" dirty="0">
                <a:latin typeface="+mj-lt"/>
                <a:ea typeface="楷体" pitchFamily="49" charset="-122"/>
              </a:rPr>
              <a:t>/2</a:t>
            </a:r>
            <a:r>
              <a:rPr lang="zh-CN" altLang="en-US" sz="3200" dirty="0">
                <a:latin typeface="+mj-lt"/>
                <a:ea typeface="楷体" pitchFamily="49" charset="-122"/>
              </a:rPr>
              <a:t>（</a:t>
            </a:r>
            <a:r>
              <a:rPr lang="en-US" altLang="zh-CN" sz="3200" dirty="0">
                <a:latin typeface="+mj-lt"/>
                <a:ea typeface="楷体" pitchFamily="49" charset="-122"/>
              </a:rPr>
              <a:t>half of the mask window</a:t>
            </a:r>
            <a:r>
              <a:rPr lang="zh-CN" altLang="en-US" sz="3200" dirty="0">
                <a:latin typeface="+mj-lt"/>
                <a:ea typeface="楷体" pitchFamily="49" charset="-122"/>
              </a:rPr>
              <a:t>）</a:t>
            </a:r>
            <a:r>
              <a:rPr lang="en-US" altLang="zh-CN" sz="3200" dirty="0">
                <a:latin typeface="+mj-lt"/>
                <a:ea typeface="楷体" pitchFamily="49" charset="-122"/>
              </a:rPr>
              <a:t>.</a:t>
            </a:r>
            <a:r>
              <a:rPr lang="zh-CN" altLang="en-US" sz="3200" dirty="0">
                <a:latin typeface="+mj-lt"/>
                <a:ea typeface="楷体" pitchFamily="49" charset="-122"/>
              </a:rPr>
              <a:t> </a:t>
            </a:r>
          </a:p>
        </p:txBody>
      </p:sp>
    </p:spTree>
    <p:extLst>
      <p:ext uri="{BB962C8B-B14F-4D97-AF65-F5344CB8AC3E}">
        <p14:creationId xmlns:p14="http://schemas.microsoft.com/office/powerpoint/2010/main" val="4051405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9939"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Sharpening spatial filter——Purpose</a:t>
            </a:r>
            <a:endParaRPr lang="zh-CN" altLang="en-US" dirty="0">
              <a:solidFill>
                <a:srgbClr val="3366CC"/>
              </a:solidFill>
              <a:latin typeface="+mj-lt"/>
              <a:ea typeface="华文楷体" pitchFamily="2" charset="-122"/>
            </a:endParaRPr>
          </a:p>
        </p:txBody>
      </p:sp>
      <p:sp>
        <p:nvSpPr>
          <p:cNvPr id="39940" name="Rectangle 10"/>
          <p:cNvSpPr>
            <a:spLocks noChangeArrowheads="1"/>
          </p:cNvSpPr>
          <p:nvPr/>
        </p:nvSpPr>
        <p:spPr bwMode="auto">
          <a:xfrm>
            <a:off x="683568" y="2970194"/>
            <a:ext cx="712879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US" altLang="zh-CN" sz="3200" dirty="0">
                <a:solidFill>
                  <a:srgbClr val="FF0000"/>
                </a:solidFill>
                <a:latin typeface="+mj-lt"/>
                <a:ea typeface="楷体" pitchFamily="49" charset="-122"/>
              </a:rPr>
              <a:t>Enhance the detail or sharpen the blurred part in the image</a:t>
            </a:r>
            <a:endParaRPr lang="zh-CN" altLang="en-US" sz="3200" dirty="0">
              <a:solidFill>
                <a:srgbClr val="FF0000"/>
              </a:solidFill>
              <a:latin typeface="+mj-lt"/>
              <a:ea typeface="楷体" pitchFamily="49" charset="-122"/>
            </a:endParaRPr>
          </a:p>
        </p:txBody>
      </p:sp>
    </p:spTree>
    <p:extLst>
      <p:ext uri="{BB962C8B-B14F-4D97-AF65-F5344CB8AC3E}">
        <p14:creationId xmlns:p14="http://schemas.microsoft.com/office/powerpoint/2010/main" val="3774392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88640"/>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0963"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Sharpening spatial filter——Tool</a:t>
            </a:r>
            <a:endParaRPr lang="zh-CN" altLang="en-US" dirty="0">
              <a:solidFill>
                <a:srgbClr val="3366CC"/>
              </a:solidFill>
              <a:latin typeface="+mj-lt"/>
              <a:ea typeface="华文楷体" pitchFamily="2" charset="-122"/>
            </a:endParaRPr>
          </a:p>
        </p:txBody>
      </p:sp>
      <p:sp>
        <p:nvSpPr>
          <p:cNvPr id="40964" name="Rectangle 5"/>
          <p:cNvSpPr>
            <a:spLocks noChangeArrowheads="1"/>
          </p:cNvSpPr>
          <p:nvPr/>
        </p:nvSpPr>
        <p:spPr bwMode="auto">
          <a:xfrm>
            <a:off x="700088" y="2662510"/>
            <a:ext cx="77438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3200" dirty="0">
                <a:latin typeface="+mj-lt"/>
                <a:ea typeface="楷体" pitchFamily="49" charset="-122"/>
              </a:rPr>
              <a:t>   Differential operator is a sharpening tool, whose response depends on the variation between neighboring pixel values. </a:t>
            </a:r>
          </a:p>
          <a:p>
            <a:r>
              <a:rPr lang="en-US" altLang="zh-CN" sz="3200" dirty="0">
                <a:solidFill>
                  <a:srgbClr val="FF3300"/>
                </a:solidFill>
                <a:latin typeface="+mj-lt"/>
                <a:ea typeface="楷体" pitchFamily="49" charset="-122"/>
              </a:rPr>
              <a:t>Differential Operator</a:t>
            </a:r>
            <a:r>
              <a:rPr lang="zh-CN" altLang="en-US" sz="3200" dirty="0">
                <a:latin typeface="+mj-lt"/>
                <a:ea typeface="楷体" pitchFamily="49" charset="-122"/>
              </a:rPr>
              <a:t> </a:t>
            </a:r>
            <a:r>
              <a:rPr lang="en-US" altLang="zh-CN" sz="3200" dirty="0">
                <a:latin typeface="+mj-lt"/>
                <a:ea typeface="楷体" pitchFamily="49" charset="-122"/>
              </a:rPr>
              <a:t>strengthens the edges and other obvious variations (including noise) in the image, and weakens the slight changes.</a:t>
            </a:r>
            <a:endParaRPr lang="zh-CN" altLang="en-US" sz="3200" dirty="0">
              <a:latin typeface="+mj-lt"/>
              <a:ea typeface="楷体" pitchFamily="49" charset="-122"/>
            </a:endParaRPr>
          </a:p>
        </p:txBody>
      </p:sp>
    </p:spTree>
    <p:extLst>
      <p:ext uri="{BB962C8B-B14F-4D97-AF65-F5344CB8AC3E}">
        <p14:creationId xmlns:p14="http://schemas.microsoft.com/office/powerpoint/2010/main" val="3568238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1987"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Sharpening operator</a:t>
            </a:r>
            <a:endParaRPr lang="zh-CN" altLang="en-US" dirty="0">
              <a:solidFill>
                <a:srgbClr val="3366CC"/>
              </a:solidFill>
              <a:latin typeface="+mj-lt"/>
              <a:ea typeface="华文楷体" pitchFamily="2" charset="-122"/>
            </a:endParaRPr>
          </a:p>
        </p:txBody>
      </p:sp>
      <p:sp>
        <p:nvSpPr>
          <p:cNvPr id="41988" name="Rectangle 4"/>
          <p:cNvSpPr>
            <a:spLocks noChangeArrowheads="1"/>
          </p:cNvSpPr>
          <p:nvPr/>
        </p:nvSpPr>
        <p:spPr bwMode="auto">
          <a:xfrm>
            <a:off x="696858" y="2164172"/>
            <a:ext cx="8051606" cy="2591479"/>
          </a:xfrm>
          <a:prstGeom prst="rect">
            <a:avLst/>
          </a:prstGeom>
          <a:solidFill>
            <a:schemeClr val="accent1"/>
          </a:solidFill>
          <a:ln w="9525">
            <a:solidFill>
              <a:srgbClr val="FF3300"/>
            </a:solidFill>
            <a:miter lim="800000"/>
            <a:headEnd/>
            <a:tailEnd/>
          </a:ln>
        </p:spPr>
        <p:txBody>
          <a:bodyPr wrap="square" anchor="ctr">
            <a:spAutoFit/>
          </a:bodyPr>
          <a:lstStyle/>
          <a:p>
            <a:pPr>
              <a:spcBef>
                <a:spcPct val="40000"/>
              </a:spcBef>
              <a:buFont typeface="Wingdings" pitchFamily="2" charset="2"/>
              <a:buChar char="Ø"/>
            </a:pPr>
            <a:r>
              <a:rPr lang="en-US" altLang="zh-CN" sz="2800" dirty="0">
                <a:solidFill>
                  <a:srgbClr val="0000FF"/>
                </a:solidFill>
                <a:latin typeface="+mj-lt"/>
                <a:ea typeface="楷体" pitchFamily="49" charset="-122"/>
              </a:rPr>
              <a:t>Concept of differential operator</a:t>
            </a:r>
            <a:endParaRPr lang="zh-CN" altLang="en-US" sz="2800" dirty="0">
              <a:solidFill>
                <a:srgbClr val="0000FF"/>
              </a:solidFill>
              <a:latin typeface="+mj-lt"/>
              <a:ea typeface="楷体" pitchFamily="49" charset="-122"/>
            </a:endParaRPr>
          </a:p>
          <a:p>
            <a:pPr>
              <a:spcBef>
                <a:spcPct val="40000"/>
              </a:spcBef>
              <a:buFont typeface="Wingdings" pitchFamily="2" charset="2"/>
              <a:buChar char="Ø"/>
            </a:pPr>
            <a:r>
              <a:rPr lang="en-US" altLang="zh-CN" sz="2800" dirty="0">
                <a:solidFill>
                  <a:srgbClr val="0000FF"/>
                </a:solidFill>
                <a:latin typeface="+mj-lt"/>
                <a:ea typeface="楷体" pitchFamily="49" charset="-122"/>
              </a:rPr>
              <a:t>Second order differential based image enhancement——</a:t>
            </a:r>
            <a:r>
              <a:rPr lang="en-US" altLang="zh-CN" sz="2800" dirty="0" err="1">
                <a:solidFill>
                  <a:srgbClr val="0000FF"/>
                </a:solidFill>
                <a:latin typeface="+mj-lt"/>
                <a:ea typeface="楷体" pitchFamily="49" charset="-122"/>
              </a:rPr>
              <a:t>Laplacian</a:t>
            </a:r>
            <a:r>
              <a:rPr lang="en-US" altLang="zh-CN" sz="2800" dirty="0">
                <a:solidFill>
                  <a:srgbClr val="0000FF"/>
                </a:solidFill>
                <a:latin typeface="+mj-lt"/>
                <a:ea typeface="楷体" pitchFamily="49" charset="-122"/>
              </a:rPr>
              <a:t> operator</a:t>
            </a:r>
            <a:r>
              <a:rPr lang="zh-CN" altLang="en-US" sz="2800" dirty="0">
                <a:solidFill>
                  <a:srgbClr val="0000FF"/>
                </a:solidFill>
                <a:latin typeface="+mj-lt"/>
                <a:ea typeface="楷体" pitchFamily="49" charset="-122"/>
              </a:rPr>
              <a:t> </a:t>
            </a:r>
          </a:p>
          <a:p>
            <a:pPr>
              <a:spcBef>
                <a:spcPct val="40000"/>
              </a:spcBef>
              <a:buFont typeface="Wingdings" pitchFamily="2" charset="2"/>
              <a:buChar char="Ø"/>
            </a:pPr>
            <a:r>
              <a:rPr lang="en-US" altLang="zh-CN" sz="2800" dirty="0">
                <a:solidFill>
                  <a:srgbClr val="0000FF"/>
                </a:solidFill>
                <a:latin typeface="+mj-lt"/>
                <a:ea typeface="楷体" pitchFamily="49" charset="-122"/>
              </a:rPr>
              <a:t>First order differential based image enhancement——gradient based method</a:t>
            </a:r>
            <a:r>
              <a:rPr lang="zh-CN" altLang="en-US" sz="2800" dirty="0">
                <a:solidFill>
                  <a:srgbClr val="0000FF"/>
                </a:solidFill>
                <a:latin typeface="+mj-lt"/>
                <a:ea typeface="楷体" pitchFamily="49" charset="-122"/>
              </a:rPr>
              <a:t> </a:t>
            </a:r>
          </a:p>
        </p:txBody>
      </p:sp>
    </p:spTree>
    <p:extLst>
      <p:ext uri="{BB962C8B-B14F-4D97-AF65-F5344CB8AC3E}">
        <p14:creationId xmlns:p14="http://schemas.microsoft.com/office/powerpoint/2010/main" val="238669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51203" name="Rectangle 5"/>
          <p:cNvSpPr>
            <a:spLocks noGrp="1" noChangeArrowheads="1"/>
          </p:cNvSpPr>
          <p:nvPr>
            <p:ph type="body" idx="1"/>
          </p:nvPr>
        </p:nvSpPr>
        <p:spPr>
          <a:xfrm>
            <a:off x="457200" y="1600200"/>
            <a:ext cx="8229600" cy="3825875"/>
          </a:xfrm>
        </p:spPr>
        <p:txBody>
          <a:bodyPr/>
          <a:lstStyle/>
          <a:p>
            <a:pPr eaLnBrk="1" hangingPunct="1">
              <a:buFontTx/>
              <a:buNone/>
            </a:pPr>
            <a:r>
              <a:rPr lang="en-US" altLang="zh-CN" dirty="0">
                <a:solidFill>
                  <a:srgbClr val="3366CC"/>
                </a:solidFill>
                <a:latin typeface="+mj-lt"/>
                <a:ea typeface="楷体" pitchFamily="49" charset="-122"/>
              </a:rPr>
              <a:t>1</a:t>
            </a:r>
            <a:r>
              <a:rPr lang="zh-CN" altLang="en-US" dirty="0">
                <a:solidFill>
                  <a:srgbClr val="3366CC"/>
                </a:solidFill>
                <a:latin typeface="+mj-lt"/>
                <a:ea typeface="楷体" pitchFamily="49" charset="-122"/>
              </a:rPr>
              <a:t>．</a:t>
            </a:r>
            <a:r>
              <a:rPr lang="en-US" altLang="zh-CN" dirty="0">
                <a:solidFill>
                  <a:srgbClr val="3366CC"/>
                </a:solidFill>
                <a:latin typeface="+mj-lt"/>
                <a:ea typeface="楷体" pitchFamily="49" charset="-122"/>
              </a:rPr>
              <a:t>Continuous 1D convolution</a:t>
            </a:r>
            <a:endParaRPr lang="zh-CN" altLang="en-US" dirty="0">
              <a:solidFill>
                <a:srgbClr val="3366CC"/>
              </a:solidFill>
              <a:latin typeface="+mj-lt"/>
              <a:ea typeface="楷体" pitchFamily="49" charset="-122"/>
            </a:endParaRPr>
          </a:p>
          <a:p>
            <a:pPr eaLnBrk="1" hangingPunct="1">
              <a:buFontTx/>
              <a:buNone/>
            </a:pPr>
            <a:r>
              <a:rPr lang="en-US" altLang="zh-CN" dirty="0">
                <a:solidFill>
                  <a:srgbClr val="3366CC"/>
                </a:solidFill>
                <a:latin typeface="+mj-lt"/>
                <a:ea typeface="楷体" pitchFamily="49" charset="-122"/>
              </a:rPr>
              <a:t>2</a:t>
            </a:r>
            <a:r>
              <a:rPr lang="zh-CN" altLang="en-US" dirty="0">
                <a:solidFill>
                  <a:srgbClr val="3366CC"/>
                </a:solidFill>
                <a:latin typeface="+mj-lt"/>
                <a:ea typeface="楷体" pitchFamily="49" charset="-122"/>
              </a:rPr>
              <a:t>．</a:t>
            </a:r>
            <a:r>
              <a:rPr lang="en-US" altLang="zh-CN" dirty="0">
                <a:solidFill>
                  <a:srgbClr val="3366CC"/>
                </a:solidFill>
                <a:latin typeface="+mj-lt"/>
                <a:ea typeface="楷体" pitchFamily="49" charset="-122"/>
              </a:rPr>
              <a:t>Properties of convolution</a:t>
            </a:r>
            <a:endParaRPr lang="zh-CN" altLang="en-US" dirty="0">
              <a:solidFill>
                <a:srgbClr val="3366CC"/>
              </a:solidFill>
              <a:latin typeface="+mj-lt"/>
              <a:ea typeface="楷体" pitchFamily="49" charset="-122"/>
            </a:endParaRPr>
          </a:p>
          <a:p>
            <a:pPr eaLnBrk="1" hangingPunct="1">
              <a:buFontTx/>
              <a:buNone/>
            </a:pPr>
            <a:r>
              <a:rPr lang="en-US" altLang="zh-CN" dirty="0">
                <a:solidFill>
                  <a:srgbClr val="3366CC"/>
                </a:solidFill>
                <a:latin typeface="+mj-lt"/>
                <a:ea typeface="楷体" pitchFamily="49" charset="-122"/>
              </a:rPr>
              <a:t>3</a:t>
            </a:r>
            <a:r>
              <a:rPr lang="zh-CN" altLang="en-US" dirty="0">
                <a:solidFill>
                  <a:srgbClr val="3366CC"/>
                </a:solidFill>
                <a:latin typeface="+mj-lt"/>
                <a:ea typeface="楷体" pitchFamily="49" charset="-122"/>
              </a:rPr>
              <a:t>．</a:t>
            </a:r>
            <a:r>
              <a:rPr lang="en-US" altLang="zh-CN" dirty="0">
                <a:solidFill>
                  <a:srgbClr val="3366CC"/>
                </a:solidFill>
                <a:latin typeface="+mj-lt"/>
                <a:ea typeface="楷体" pitchFamily="49" charset="-122"/>
              </a:rPr>
              <a:t>Discrete 1D convolution</a:t>
            </a:r>
          </a:p>
          <a:p>
            <a:pPr eaLnBrk="1" hangingPunct="1">
              <a:buFontTx/>
              <a:buNone/>
            </a:pPr>
            <a:r>
              <a:rPr lang="en-US" altLang="zh-CN" dirty="0">
                <a:solidFill>
                  <a:srgbClr val="3366CC"/>
                </a:solidFill>
                <a:latin typeface="+mj-lt"/>
                <a:ea typeface="楷体" pitchFamily="49" charset="-122"/>
              </a:rPr>
              <a:t>4.    Spatial domain filtering</a:t>
            </a:r>
            <a:endParaRPr lang="zh-CN" altLang="en-US" dirty="0">
              <a:solidFill>
                <a:srgbClr val="3366CC"/>
              </a:solidFill>
              <a:latin typeface="+mj-lt"/>
              <a:ea typeface="楷体" pitchFamily="49" charset="-122"/>
            </a:endParaRPr>
          </a:p>
          <a:p>
            <a:pPr eaLnBrk="1" hangingPunct="1">
              <a:buFontTx/>
              <a:buNone/>
            </a:pPr>
            <a:endParaRPr lang="en-US" altLang="zh-CN" dirty="0">
              <a:solidFill>
                <a:srgbClr val="3366CC"/>
              </a:solidFill>
              <a:latin typeface="+mj-lt"/>
              <a:ea typeface="楷体" pitchFamily="49" charset="-122"/>
            </a:endParaRPr>
          </a:p>
        </p:txBody>
      </p:sp>
    </p:spTree>
    <p:extLst>
      <p:ext uri="{BB962C8B-B14F-4D97-AF65-F5344CB8AC3E}">
        <p14:creationId xmlns:p14="http://schemas.microsoft.com/office/powerpoint/2010/main" val="191548826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9221"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Differential——</a:t>
            </a:r>
            <a:endParaRPr lang="zh-CN" altLang="en-US" dirty="0">
              <a:solidFill>
                <a:srgbClr val="3366CC"/>
              </a:solidFill>
              <a:latin typeface="+mj-lt"/>
              <a:ea typeface="华文楷体" pitchFamily="2" charset="-122"/>
            </a:endParaRPr>
          </a:p>
        </p:txBody>
      </p:sp>
      <p:graphicFrame>
        <p:nvGraphicFramePr>
          <p:cNvPr id="9218" name="Object 6"/>
          <p:cNvGraphicFramePr>
            <a:graphicFrameLocks noChangeAspect="1"/>
          </p:cNvGraphicFramePr>
          <p:nvPr/>
        </p:nvGraphicFramePr>
        <p:xfrm>
          <a:off x="1957388" y="3236714"/>
          <a:ext cx="2624137" cy="768350"/>
        </p:xfrm>
        <a:graphic>
          <a:graphicData uri="http://schemas.openxmlformats.org/presentationml/2006/ole">
            <mc:AlternateContent xmlns:mc="http://schemas.openxmlformats.org/markup-compatibility/2006">
              <mc:Choice xmlns:v="urn:schemas-microsoft-com:vml" Requires="v">
                <p:oleObj name="Equation" r:id="rId3" imgW="1333500" imgH="393700" progId="Equation.DSMT4">
                  <p:embed/>
                </p:oleObj>
              </mc:Choice>
              <mc:Fallback>
                <p:oleObj name="Equation" r:id="rId3" imgW="13335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388" y="3236714"/>
                        <a:ext cx="2624137"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5"/>
          <p:cNvGraphicFramePr>
            <a:graphicFrameLocks noChangeAspect="1"/>
          </p:cNvGraphicFramePr>
          <p:nvPr/>
        </p:nvGraphicFramePr>
        <p:xfrm>
          <a:off x="1870075" y="4981263"/>
          <a:ext cx="4214093" cy="824001"/>
        </p:xfrm>
        <a:graphic>
          <a:graphicData uri="http://schemas.openxmlformats.org/presentationml/2006/ole">
            <mc:AlternateContent xmlns:mc="http://schemas.openxmlformats.org/markup-compatibility/2006">
              <mc:Choice xmlns:v="urn:schemas-microsoft-com:vml" Requires="v">
                <p:oleObj name="Equation" r:id="rId5" imgW="2146300" imgH="419100" progId="Equation.DSMT4">
                  <p:embed/>
                </p:oleObj>
              </mc:Choice>
              <mc:Fallback>
                <p:oleObj name="Equation" r:id="rId5" imgW="21463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0075" y="4981263"/>
                        <a:ext cx="4214093" cy="824001"/>
                      </a:xfrm>
                      <a:prstGeom prst="rect">
                        <a:avLst/>
                      </a:prstGeom>
                      <a:noFill/>
                    </p:spPr>
                  </p:pic>
                </p:oleObj>
              </mc:Fallback>
            </mc:AlternateContent>
          </a:graphicData>
        </a:graphic>
      </p:graphicFrame>
      <p:sp>
        <p:nvSpPr>
          <p:cNvPr id="9222" name="Rectangle 7"/>
          <p:cNvSpPr>
            <a:spLocks noChangeArrowheads="1"/>
          </p:cNvSpPr>
          <p:nvPr/>
        </p:nvSpPr>
        <p:spPr bwMode="auto">
          <a:xfrm>
            <a:off x="1044575" y="2131210"/>
            <a:ext cx="71278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266700"/>
            <a:r>
              <a:rPr lang="en-US" altLang="zh-CN" sz="2800" dirty="0">
                <a:solidFill>
                  <a:srgbClr val="000000"/>
                </a:solidFill>
                <a:latin typeface="+mj-lt"/>
                <a:ea typeface="楷体" pitchFamily="49" charset="-122"/>
                <a:cs typeface="Times New Roman" pitchFamily="18" charset="0"/>
              </a:rPr>
              <a:t>For a function </a:t>
            </a:r>
            <a:r>
              <a:rPr lang="en-US" altLang="zh-CN" sz="2800" i="1" dirty="0">
                <a:solidFill>
                  <a:srgbClr val="000000"/>
                </a:solidFill>
                <a:latin typeface="+mj-lt"/>
                <a:ea typeface="楷体" pitchFamily="49" charset="-122"/>
                <a:cs typeface="Times New Roman" pitchFamily="18" charset="0"/>
              </a:rPr>
              <a:t>f</a:t>
            </a:r>
            <a:r>
              <a:rPr lang="en-US" altLang="zh-CN" sz="2800" dirty="0">
                <a:solidFill>
                  <a:srgbClr val="000000"/>
                </a:solidFill>
                <a:latin typeface="+mj-lt"/>
                <a:ea typeface="楷体" pitchFamily="49" charset="-122"/>
                <a:cs typeface="Times New Roman" pitchFamily="18" charset="0"/>
              </a:rPr>
              <a:t>(</a:t>
            </a:r>
            <a:r>
              <a:rPr lang="en-US" altLang="zh-CN" sz="2800" i="1" dirty="0">
                <a:solidFill>
                  <a:srgbClr val="000000"/>
                </a:solidFill>
                <a:latin typeface="+mj-lt"/>
                <a:ea typeface="楷体" pitchFamily="49" charset="-122"/>
                <a:cs typeface="Times New Roman" pitchFamily="18" charset="0"/>
              </a:rPr>
              <a:t>x</a:t>
            </a:r>
            <a:r>
              <a:rPr lang="en-US" altLang="zh-CN" sz="2800" dirty="0">
                <a:solidFill>
                  <a:srgbClr val="000000"/>
                </a:solidFill>
                <a:latin typeface="+mj-lt"/>
                <a:ea typeface="楷体" pitchFamily="49" charset="-122"/>
                <a:cs typeface="Times New Roman" pitchFamily="18" charset="0"/>
              </a:rPr>
              <a:t>)</a:t>
            </a:r>
            <a:r>
              <a:rPr lang="zh-CN" altLang="en-US" sz="2800" dirty="0">
                <a:solidFill>
                  <a:srgbClr val="000000"/>
                </a:solidFill>
                <a:latin typeface="+mj-lt"/>
                <a:ea typeface="楷体" pitchFamily="49" charset="-122"/>
                <a:cs typeface="Times New Roman" pitchFamily="18" charset="0"/>
              </a:rPr>
              <a:t>，</a:t>
            </a:r>
            <a:r>
              <a:rPr lang="en-US" altLang="zh-CN" sz="2800" dirty="0">
                <a:solidFill>
                  <a:srgbClr val="000000"/>
                </a:solidFill>
                <a:latin typeface="+mj-lt"/>
                <a:ea typeface="楷体" pitchFamily="49" charset="-122"/>
                <a:cs typeface="Times New Roman" pitchFamily="18" charset="0"/>
              </a:rPr>
              <a:t>we use difference to represent the differential operator:</a:t>
            </a:r>
            <a:endParaRPr lang="zh-CN" altLang="en-US" sz="2800" dirty="0">
              <a:latin typeface="+mj-lt"/>
              <a:ea typeface="楷体" pitchFamily="49" charset="-122"/>
              <a:cs typeface="Times New Roman" pitchFamily="18" charset="0"/>
            </a:endParaRPr>
          </a:p>
        </p:txBody>
      </p:sp>
      <p:sp>
        <p:nvSpPr>
          <p:cNvPr id="9223" name="Rectangle 8"/>
          <p:cNvSpPr>
            <a:spLocks noChangeArrowheads="1"/>
          </p:cNvSpPr>
          <p:nvPr/>
        </p:nvSpPr>
        <p:spPr bwMode="auto">
          <a:xfrm>
            <a:off x="1044575" y="4232702"/>
            <a:ext cx="6768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6700"/>
            <a:r>
              <a:rPr lang="en-US" altLang="zh-CN" sz="2800" dirty="0">
                <a:solidFill>
                  <a:srgbClr val="000000"/>
                </a:solidFill>
                <a:latin typeface="+mj-lt"/>
                <a:ea typeface="楷体" pitchFamily="49" charset="-122"/>
                <a:cs typeface="Times New Roman" pitchFamily="18" charset="0"/>
              </a:rPr>
              <a:t>Similarly, the second order differential is</a:t>
            </a:r>
            <a:r>
              <a:rPr lang="zh-CN" altLang="en-US" sz="2800" dirty="0">
                <a:solidFill>
                  <a:srgbClr val="000000"/>
                </a:solidFill>
                <a:latin typeface="+mj-lt"/>
                <a:ea typeface="楷体" pitchFamily="49" charset="-122"/>
                <a:cs typeface="Times New Roman" pitchFamily="18" charset="0"/>
              </a:rPr>
              <a:t>：</a:t>
            </a:r>
            <a:endParaRPr lang="zh-CN" altLang="en-US" sz="2800" dirty="0">
              <a:latin typeface="+mj-lt"/>
              <a:ea typeface="楷体" pitchFamily="49" charset="-122"/>
              <a:cs typeface="Times New Roman" pitchFamily="18" charset="0"/>
            </a:endParaRPr>
          </a:p>
        </p:txBody>
      </p:sp>
    </p:spTree>
    <p:extLst>
      <p:ext uri="{BB962C8B-B14F-4D97-AF65-F5344CB8AC3E}">
        <p14:creationId xmlns:p14="http://schemas.microsoft.com/office/powerpoint/2010/main" val="2084091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663" y="25400"/>
            <a:ext cx="6383337" cy="620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3"/>
          <p:cNvSpPr>
            <a:spLocks noGrp="1" noChangeArrowheads="1"/>
          </p:cNvSpPr>
          <p:nvPr>
            <p:ph type="body" sz="half" idx="1"/>
          </p:nvPr>
        </p:nvSpPr>
        <p:spPr>
          <a:xfrm>
            <a:off x="251520" y="1412776"/>
            <a:ext cx="7810500" cy="649288"/>
          </a:xfrm>
        </p:spPr>
        <p:txBody>
          <a:bodyPr/>
          <a:lstStyle/>
          <a:p>
            <a:pPr eaLnBrk="1" hangingPunct="1">
              <a:buFontTx/>
              <a:buNone/>
            </a:pPr>
            <a:r>
              <a:rPr lang="en-US" altLang="zh-CN" dirty="0">
                <a:solidFill>
                  <a:srgbClr val="3366CC"/>
                </a:solidFill>
                <a:latin typeface="+mj-lt"/>
                <a:ea typeface="华文楷体" pitchFamily="2" charset="-122"/>
              </a:rPr>
              <a:t>Differential——Example</a:t>
            </a:r>
            <a:endParaRPr lang="zh-CN" altLang="en-US" dirty="0">
              <a:solidFill>
                <a:srgbClr val="3366CC"/>
              </a:solidFill>
              <a:latin typeface="+mj-lt"/>
              <a:ea typeface="华文楷体" pitchFamily="2" charset="-122"/>
            </a:endParaRPr>
          </a:p>
        </p:txBody>
      </p:sp>
      <p:graphicFrame>
        <p:nvGraphicFramePr>
          <p:cNvPr id="10242" name="Object 4"/>
          <p:cNvGraphicFramePr>
            <a:graphicFrameLocks noChangeAspect="1"/>
          </p:cNvGraphicFramePr>
          <p:nvPr/>
        </p:nvGraphicFramePr>
        <p:xfrm>
          <a:off x="3181350" y="6309320"/>
          <a:ext cx="1778000" cy="520700"/>
        </p:xfrm>
        <a:graphic>
          <a:graphicData uri="http://schemas.openxmlformats.org/presentationml/2006/ole">
            <mc:AlternateContent xmlns:mc="http://schemas.openxmlformats.org/markup-compatibility/2006">
              <mc:Choice xmlns:v="urn:schemas-microsoft-com:vml" Requires="v">
                <p:oleObj name="Equation" r:id="rId4" imgW="1333500" imgH="393700" progId="Equation.DSMT4">
                  <p:embed/>
                </p:oleObj>
              </mc:Choice>
              <mc:Fallback>
                <p:oleObj name="Equation" r:id="rId4" imgW="13335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1350" y="6309320"/>
                        <a:ext cx="1778000" cy="520700"/>
                      </a:xfrm>
                      <a:prstGeom prst="rect">
                        <a:avLst/>
                      </a:prstGeom>
                      <a:solidFill>
                        <a:schemeClr val="accent1"/>
                      </a:solidFill>
                    </p:spPr>
                  </p:pic>
                </p:oleObj>
              </mc:Fallback>
            </mc:AlternateContent>
          </a:graphicData>
        </a:graphic>
      </p:graphicFrame>
      <p:graphicFrame>
        <p:nvGraphicFramePr>
          <p:cNvPr id="10243" name="Object 5"/>
          <p:cNvGraphicFramePr>
            <a:graphicFrameLocks noChangeAspect="1"/>
          </p:cNvGraphicFramePr>
          <p:nvPr/>
        </p:nvGraphicFramePr>
        <p:xfrm>
          <a:off x="5584825" y="6165304"/>
          <a:ext cx="3184525" cy="622300"/>
        </p:xfrm>
        <a:graphic>
          <a:graphicData uri="http://schemas.openxmlformats.org/presentationml/2006/ole">
            <mc:AlternateContent xmlns:mc="http://schemas.openxmlformats.org/markup-compatibility/2006">
              <mc:Choice xmlns:v="urn:schemas-microsoft-com:vml" Requires="v">
                <p:oleObj name="Equation" r:id="rId6" imgW="2146300" imgH="419100" progId="Equation.DSMT4">
                  <p:embed/>
                </p:oleObj>
              </mc:Choice>
              <mc:Fallback>
                <p:oleObj name="Equation" r:id="rId6" imgW="21463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4825" y="6165304"/>
                        <a:ext cx="3184525" cy="622300"/>
                      </a:xfrm>
                      <a:prstGeom prst="rect">
                        <a:avLst/>
                      </a:prstGeom>
                      <a:solidFill>
                        <a:schemeClr val="accent1"/>
                      </a:solidFill>
                    </p:spPr>
                  </p:pic>
                </p:oleObj>
              </mc:Fallback>
            </mc:AlternateContent>
          </a:graphicData>
        </a:graphic>
      </p:graphicFrame>
      <p:sp>
        <p:nvSpPr>
          <p:cNvPr id="10246" name="Text Box 15"/>
          <p:cNvSpPr txBox="1">
            <a:spLocks noChangeArrowheads="1"/>
          </p:cNvSpPr>
          <p:nvPr/>
        </p:nvSpPr>
        <p:spPr bwMode="auto">
          <a:xfrm>
            <a:off x="260350" y="2197099"/>
            <a:ext cx="2730500" cy="4035425"/>
          </a:xfrm>
          <a:prstGeom prst="rect">
            <a:avLst/>
          </a:prstGeom>
          <a:solidFill>
            <a:schemeClr val="accent1"/>
          </a:solidFill>
          <a:ln w="9525">
            <a:solidFill>
              <a:srgbClr val="FF3300"/>
            </a:solidFill>
            <a:miter lim="800000"/>
            <a:headEnd/>
            <a:tailEnd/>
          </a:ln>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marL="457200" indent="-457200" eaLnBrk="1" hangingPunct="1">
              <a:buAutoNum type="alphaLcParenBoth"/>
            </a:pPr>
            <a:r>
              <a:rPr lang="en-US" altLang="zh-CN" sz="2000" dirty="0">
                <a:solidFill>
                  <a:srgbClr val="0000FF"/>
                </a:solidFill>
                <a:latin typeface="+mj-lt"/>
                <a:ea typeface="楷体" pitchFamily="49" charset="-122"/>
              </a:rPr>
              <a:t>A simple image, composed by solid object, line segment and single noisy pixel.</a:t>
            </a:r>
          </a:p>
          <a:p>
            <a:pPr marL="457200" indent="-457200" eaLnBrk="1" hangingPunct="1">
              <a:buAutoNum type="alphaLcParenBoth"/>
            </a:pPr>
            <a:r>
              <a:rPr lang="en-US" altLang="zh-CN" sz="2000" dirty="0">
                <a:solidFill>
                  <a:srgbClr val="0000FF"/>
                </a:solidFill>
                <a:latin typeface="+mj-lt"/>
                <a:ea typeface="楷体" pitchFamily="49" charset="-122"/>
              </a:rPr>
              <a:t>Profile of the image along with the central line, which includes a noisy pixel.</a:t>
            </a:r>
          </a:p>
          <a:p>
            <a:pPr marL="457200" indent="-457200" eaLnBrk="1" hangingPunct="1">
              <a:buAutoNum type="alphaLcParenBoth"/>
            </a:pPr>
            <a:r>
              <a:rPr lang="en-US" altLang="zh-CN" sz="2000" dirty="0">
                <a:solidFill>
                  <a:srgbClr val="0000FF"/>
                </a:solidFill>
                <a:latin typeface="+mj-lt"/>
                <a:ea typeface="楷体" pitchFamily="49" charset="-122"/>
              </a:rPr>
              <a:t> Simplified profile.by dot-line.</a:t>
            </a:r>
            <a:endParaRPr lang="zh-CN" altLang="en-US" sz="2000" dirty="0">
              <a:solidFill>
                <a:srgbClr val="0000FF"/>
              </a:solidFill>
              <a:latin typeface="+mj-lt"/>
              <a:ea typeface="楷体" pitchFamily="49" charset="-122"/>
            </a:endParaRPr>
          </a:p>
        </p:txBody>
      </p:sp>
      <p:sp>
        <p:nvSpPr>
          <p:cNvPr id="10247" name="Rectangle 2"/>
          <p:cNvSpPr>
            <a:spLocks noGrp="1" noChangeArrowheads="1"/>
          </p:cNvSpPr>
          <p:nvPr>
            <p:ph type="title"/>
          </p:nvPr>
        </p:nvSpPr>
        <p:spPr>
          <a:xfrm>
            <a:off x="323528"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0248" name="Line 16"/>
          <p:cNvSpPr>
            <a:spLocks noChangeShapeType="1"/>
          </p:cNvSpPr>
          <p:nvPr/>
        </p:nvSpPr>
        <p:spPr bwMode="auto">
          <a:xfrm>
            <a:off x="2781300" y="1682750"/>
            <a:ext cx="34401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249" name="Oval 17"/>
          <p:cNvSpPr>
            <a:spLocks noChangeArrowheads="1"/>
          </p:cNvSpPr>
          <p:nvPr/>
        </p:nvSpPr>
        <p:spPr bwMode="auto">
          <a:xfrm>
            <a:off x="3802063" y="1638300"/>
            <a:ext cx="88900" cy="88900"/>
          </a:xfrm>
          <a:prstGeom prst="ellipse">
            <a:avLst/>
          </a:prstGeom>
          <a:solidFill>
            <a:schemeClr val="bg1"/>
          </a:solidFill>
          <a:ln w="9525">
            <a:solidFill>
              <a:schemeClr val="tx1"/>
            </a:solidFill>
            <a:round/>
            <a:headEnd/>
            <a:tailEnd/>
          </a:ln>
        </p:spPr>
        <p:txBody>
          <a:bodyPr wrap="none" anchor="ctr"/>
          <a:lstStyle/>
          <a:p>
            <a:endParaRPr lang="zh-CN" altLang="en-US">
              <a:latin typeface="+mj-lt"/>
            </a:endParaRPr>
          </a:p>
        </p:txBody>
      </p:sp>
    </p:spTree>
    <p:extLst>
      <p:ext uri="{BB962C8B-B14F-4D97-AF65-F5344CB8AC3E}">
        <p14:creationId xmlns:p14="http://schemas.microsoft.com/office/powerpoint/2010/main" val="716507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body" sz="half" idx="1"/>
          </p:nvPr>
        </p:nvSpPr>
        <p:spPr>
          <a:xfrm>
            <a:off x="471488" y="1571625"/>
            <a:ext cx="8672512" cy="635000"/>
          </a:xfrm>
        </p:spPr>
        <p:txBody>
          <a:bodyPr>
            <a:noAutofit/>
          </a:bodyPr>
          <a:lstStyle/>
          <a:p>
            <a:pPr eaLnBrk="1" hangingPunct="1">
              <a:buFontTx/>
              <a:buNone/>
            </a:pPr>
            <a:r>
              <a:rPr lang="en-US" altLang="zh-CN" sz="2800" dirty="0">
                <a:solidFill>
                  <a:srgbClr val="3366CC"/>
                </a:solidFill>
                <a:latin typeface="+mj-lt"/>
                <a:ea typeface="楷体" pitchFamily="49" charset="-122"/>
              </a:rPr>
              <a:t>Image enhancement based on first order differential operator——gradient based method</a:t>
            </a:r>
            <a:endParaRPr lang="zh-CN" altLang="en-US" sz="2800" dirty="0">
              <a:solidFill>
                <a:srgbClr val="3366CC"/>
              </a:solidFill>
              <a:latin typeface="+mj-lt"/>
              <a:ea typeface="楷体" pitchFamily="49" charset="-122"/>
            </a:endParaRPr>
          </a:p>
        </p:txBody>
      </p:sp>
      <p:sp>
        <p:nvSpPr>
          <p:cNvPr id="17413" name="Rectangle 3"/>
          <p:cNvSpPr>
            <a:spLocks noGrp="1" noChangeArrowheads="1"/>
          </p:cNvSpPr>
          <p:nvPr>
            <p:ph type="title"/>
          </p:nvPr>
        </p:nvSpPr>
        <p:spPr>
          <a:xfrm>
            <a:off x="457200"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7414" name="Rectangle 11"/>
          <p:cNvSpPr>
            <a:spLocks noChangeArrowheads="1"/>
          </p:cNvSpPr>
          <p:nvPr/>
        </p:nvSpPr>
        <p:spPr bwMode="auto">
          <a:xfrm>
            <a:off x="592138" y="2638073"/>
            <a:ext cx="7991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dirty="0">
                <a:latin typeface="+mj-lt"/>
                <a:ea typeface="楷体" pitchFamily="49" charset="-122"/>
              </a:rPr>
              <a:t>    For a function f(</a:t>
            </a:r>
            <a:r>
              <a:rPr lang="en-US" altLang="zh-CN" sz="2400" dirty="0" err="1">
                <a:latin typeface="+mj-lt"/>
                <a:ea typeface="楷体" pitchFamily="49" charset="-122"/>
              </a:rPr>
              <a:t>x,y</a:t>
            </a:r>
            <a:r>
              <a:rPr lang="en-US" altLang="zh-CN" sz="2400" dirty="0">
                <a:latin typeface="+mj-lt"/>
                <a:ea typeface="楷体" pitchFamily="49" charset="-122"/>
              </a:rPr>
              <a:t>)</a:t>
            </a:r>
            <a:r>
              <a:rPr lang="zh-CN" altLang="en-US" sz="2400" dirty="0">
                <a:latin typeface="+mj-lt"/>
                <a:ea typeface="楷体" pitchFamily="49" charset="-122"/>
              </a:rPr>
              <a:t>，</a:t>
            </a:r>
            <a:r>
              <a:rPr lang="en-US" altLang="zh-CN" sz="2400" dirty="0">
                <a:latin typeface="+mj-lt"/>
                <a:ea typeface="楷体" pitchFamily="49" charset="-122"/>
              </a:rPr>
              <a:t>we first define a 2-D vector</a:t>
            </a:r>
            <a:r>
              <a:rPr lang="zh-CN" altLang="en-US" sz="2400" dirty="0">
                <a:latin typeface="+mj-lt"/>
                <a:ea typeface="楷体" pitchFamily="49" charset="-122"/>
              </a:rPr>
              <a:t>：</a:t>
            </a:r>
          </a:p>
        </p:txBody>
      </p:sp>
      <p:graphicFrame>
        <p:nvGraphicFramePr>
          <p:cNvPr id="17410" name="Object 12"/>
          <p:cNvGraphicFramePr>
            <a:graphicFrameLocks noChangeAspect="1"/>
          </p:cNvGraphicFramePr>
          <p:nvPr/>
        </p:nvGraphicFramePr>
        <p:xfrm>
          <a:off x="2117255" y="3049487"/>
          <a:ext cx="2153238" cy="1580052"/>
        </p:xfrm>
        <a:graphic>
          <a:graphicData uri="http://schemas.openxmlformats.org/presentationml/2006/ole">
            <mc:AlternateContent xmlns:mc="http://schemas.openxmlformats.org/markup-compatibility/2006">
              <mc:Choice xmlns:v="urn:schemas-microsoft-com:vml" Requires="v">
                <p:oleObj name="Equation" r:id="rId3" imgW="1180588" imgH="863225" progId="Equation.DSMT4">
                  <p:embed/>
                </p:oleObj>
              </mc:Choice>
              <mc:Fallback>
                <p:oleObj name="Equation" r:id="rId3" imgW="1180588" imgH="86322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255" y="3049487"/>
                        <a:ext cx="2153238" cy="1580052"/>
                      </a:xfrm>
                      <a:prstGeom prst="rect">
                        <a:avLst/>
                      </a:prstGeom>
                      <a:noFill/>
                    </p:spPr>
                  </p:pic>
                </p:oleObj>
              </mc:Fallback>
            </mc:AlternateContent>
          </a:graphicData>
        </a:graphic>
      </p:graphicFrame>
      <p:sp>
        <p:nvSpPr>
          <p:cNvPr id="17415" name="Rectangle 14"/>
          <p:cNvSpPr>
            <a:spLocks noChangeArrowheads="1"/>
          </p:cNvSpPr>
          <p:nvPr/>
        </p:nvSpPr>
        <p:spPr bwMode="auto">
          <a:xfrm>
            <a:off x="827584" y="4654297"/>
            <a:ext cx="40414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400" dirty="0">
                <a:latin typeface="+mj-lt"/>
                <a:ea typeface="楷体" pitchFamily="49" charset="-122"/>
              </a:rPr>
              <a:t>Its magnitude is computed as:</a:t>
            </a:r>
            <a:r>
              <a:rPr lang="zh-CN" altLang="en-US" sz="2400" dirty="0">
                <a:latin typeface="+mj-lt"/>
                <a:ea typeface="楷体" pitchFamily="49" charset="-122"/>
              </a:rPr>
              <a:t> </a:t>
            </a:r>
          </a:p>
        </p:txBody>
      </p:sp>
      <p:sp>
        <p:nvSpPr>
          <p:cNvPr id="17416" name="Rectangle 16"/>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7411" name="Object 15"/>
          <p:cNvGraphicFramePr>
            <a:graphicFrameLocks noChangeAspect="1"/>
          </p:cNvGraphicFramePr>
          <p:nvPr/>
        </p:nvGraphicFramePr>
        <p:xfrm>
          <a:off x="1582738" y="5117678"/>
          <a:ext cx="4657725" cy="1263650"/>
        </p:xfrm>
        <a:graphic>
          <a:graphicData uri="http://schemas.openxmlformats.org/presentationml/2006/ole">
            <mc:AlternateContent xmlns:mc="http://schemas.openxmlformats.org/markup-compatibility/2006">
              <mc:Choice xmlns:v="urn:schemas-microsoft-com:vml" Requires="v">
                <p:oleObj name="Equation" r:id="rId5" imgW="2349500" imgH="635000" progId="Equation.DSMT4">
                  <p:embed/>
                </p:oleObj>
              </mc:Choice>
              <mc:Fallback>
                <p:oleObj name="Equation" r:id="rId5" imgW="2349500" imgH="635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2738" y="5117678"/>
                        <a:ext cx="4657725" cy="126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云形标注 1"/>
          <p:cNvSpPr/>
          <p:nvPr/>
        </p:nvSpPr>
        <p:spPr>
          <a:xfrm>
            <a:off x="5023448" y="3255367"/>
            <a:ext cx="3240360" cy="139893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00CC"/>
                </a:solidFill>
              </a:rPr>
              <a:t>How to compute gradient?</a:t>
            </a:r>
            <a:endParaRPr lang="zh-CN" altLang="en-US" sz="2400" dirty="0">
              <a:solidFill>
                <a:srgbClr val="0000CC"/>
              </a:solidFill>
            </a:endParaRPr>
          </a:p>
        </p:txBody>
      </p:sp>
    </p:spTree>
    <p:extLst>
      <p:ext uri="{BB962C8B-B14F-4D97-AF65-F5344CB8AC3E}">
        <p14:creationId xmlns:p14="http://schemas.microsoft.com/office/powerpoint/2010/main" val="136643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body" sz="half" idx="1"/>
          </p:nvPr>
        </p:nvSpPr>
        <p:spPr>
          <a:xfrm>
            <a:off x="184731" y="1571624"/>
            <a:ext cx="8959269" cy="1534597"/>
          </a:xfrm>
        </p:spPr>
        <p:txBody>
          <a:bodyPr>
            <a:noAutofit/>
          </a:bodyPr>
          <a:lstStyle/>
          <a:p>
            <a:pPr eaLnBrk="1" hangingPunct="1">
              <a:buFontTx/>
              <a:buNone/>
            </a:pPr>
            <a:r>
              <a:rPr lang="en-US" altLang="zh-CN" dirty="0">
                <a:solidFill>
                  <a:srgbClr val="3366CC"/>
                </a:solidFill>
                <a:latin typeface="+mj-lt"/>
                <a:ea typeface="华文楷体" pitchFamily="2" charset="-122"/>
              </a:rPr>
              <a:t>Image enhancement based on first order differential operator——gradient based operator</a:t>
            </a:r>
            <a:endParaRPr lang="zh-CN" altLang="en-US" dirty="0">
              <a:solidFill>
                <a:srgbClr val="3366CC"/>
              </a:solidFill>
              <a:latin typeface="+mj-lt"/>
              <a:ea typeface="华文楷体" pitchFamily="2" charset="-122"/>
            </a:endParaRPr>
          </a:p>
        </p:txBody>
      </p:sp>
      <p:sp>
        <p:nvSpPr>
          <p:cNvPr id="18436" name="Rectangle 3"/>
          <p:cNvSpPr>
            <a:spLocks noGrp="1" noChangeArrowheads="1"/>
          </p:cNvSpPr>
          <p:nvPr>
            <p:ph type="title"/>
          </p:nvPr>
        </p:nvSpPr>
        <p:spPr>
          <a:xfrm>
            <a:off x="457200" y="332656"/>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843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18438" name="Rectangle 10"/>
          <p:cNvSpPr>
            <a:spLocks noChangeArrowheads="1"/>
          </p:cNvSpPr>
          <p:nvPr/>
        </p:nvSpPr>
        <p:spPr bwMode="auto">
          <a:xfrm>
            <a:off x="1041400" y="3278703"/>
            <a:ext cx="7061200" cy="1815882"/>
          </a:xfrm>
          <a:prstGeom prst="rect">
            <a:avLst/>
          </a:prstGeom>
          <a:ln/>
        </p:spPr>
        <p:style>
          <a:lnRef idx="1">
            <a:schemeClr val="accent1"/>
          </a:lnRef>
          <a:fillRef idx="2">
            <a:schemeClr val="accent1"/>
          </a:fillRef>
          <a:effectRef idx="1">
            <a:schemeClr val="accent1"/>
          </a:effectRef>
          <a:fontRef idx="minor">
            <a:schemeClr val="dk1"/>
          </a:fontRef>
        </p:style>
        <p:txBody>
          <a:bodyPr anchor="ctr">
            <a:spAutoFit/>
          </a:bodyPr>
          <a:lstStyle/>
          <a:p>
            <a:r>
              <a:rPr lang="en-US" altLang="zh-CN" sz="2800" dirty="0">
                <a:latin typeface="+mj-lt"/>
                <a:ea typeface="楷体" pitchFamily="49" charset="-122"/>
              </a:rPr>
              <a:t>It’s time consuming to compute the gradients for all the pixels in the image. Hence, absolute value is usually used to replace the original gradient magnitude.</a:t>
            </a:r>
            <a:endParaRPr lang="zh-CN" altLang="en-US" sz="2800" dirty="0">
              <a:latin typeface="+mj-lt"/>
              <a:ea typeface="楷体" pitchFamily="49" charset="-122"/>
            </a:endParaRPr>
          </a:p>
        </p:txBody>
      </p:sp>
      <p:sp>
        <p:nvSpPr>
          <p:cNvPr id="18439" name="Rectangle 12"/>
          <p:cNvSpPr>
            <a:spLocks noChangeArrowheads="1"/>
          </p:cNvSpPr>
          <p:nvPr/>
        </p:nvSpPr>
        <p:spPr bwMode="auto">
          <a:xfrm>
            <a:off x="0" y="31062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8434" name="Object 11"/>
          <p:cNvGraphicFramePr>
            <a:graphicFrameLocks noChangeAspect="1"/>
          </p:cNvGraphicFramePr>
          <p:nvPr/>
        </p:nvGraphicFramePr>
        <p:xfrm>
          <a:off x="2908188" y="5267067"/>
          <a:ext cx="2249487" cy="652462"/>
        </p:xfrm>
        <a:graphic>
          <a:graphicData uri="http://schemas.openxmlformats.org/presentationml/2006/ole">
            <mc:AlternateContent xmlns:mc="http://schemas.openxmlformats.org/markup-compatibility/2006">
              <mc:Choice xmlns:v="urn:schemas-microsoft-com:vml" Requires="v">
                <p:oleObj name="Equation" r:id="rId3" imgW="952087" imgH="279279" progId="Equation.DSMT4">
                  <p:embed/>
                </p:oleObj>
              </mc:Choice>
              <mc:Fallback>
                <p:oleObj name="Equation" r:id="rId3" imgW="952087" imgH="27927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188" y="5267067"/>
                        <a:ext cx="2249487" cy="65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59950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body" sz="half" idx="1"/>
          </p:nvPr>
        </p:nvSpPr>
        <p:spPr>
          <a:xfrm>
            <a:off x="471488" y="1497856"/>
            <a:ext cx="8672512" cy="635000"/>
          </a:xfrm>
        </p:spPr>
        <p:txBody>
          <a:bodyPr>
            <a:noAutofit/>
          </a:bodyPr>
          <a:lstStyle/>
          <a:p>
            <a:pPr eaLnBrk="1" hangingPunct="1">
              <a:buFontTx/>
              <a:buNone/>
            </a:pPr>
            <a:r>
              <a:rPr lang="en-US" altLang="zh-CN" dirty="0">
                <a:solidFill>
                  <a:srgbClr val="3366CC"/>
                </a:solidFill>
                <a:latin typeface="+mj-lt"/>
                <a:ea typeface="华文楷体" pitchFamily="2" charset="-122"/>
              </a:rPr>
              <a:t>Gradient based method——Another approach</a:t>
            </a:r>
            <a:endParaRPr lang="zh-CN" altLang="en-US" dirty="0">
              <a:solidFill>
                <a:srgbClr val="3366CC"/>
              </a:solidFill>
              <a:latin typeface="+mj-lt"/>
              <a:ea typeface="华文楷体" pitchFamily="2" charset="-122"/>
            </a:endParaRPr>
          </a:p>
        </p:txBody>
      </p:sp>
      <p:sp>
        <p:nvSpPr>
          <p:cNvPr id="19462" name="Rectangle 3"/>
          <p:cNvSpPr>
            <a:spLocks noGrp="1" noChangeArrowheads="1"/>
          </p:cNvSpPr>
          <p:nvPr>
            <p:ph type="title"/>
          </p:nvPr>
        </p:nvSpPr>
        <p:spPr>
          <a:xfrm>
            <a:off x="457200"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9463" name="Rectangle 4"/>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19464" name="Rectangle 5"/>
          <p:cNvSpPr>
            <a:spLocks noChangeArrowheads="1"/>
          </p:cNvSpPr>
          <p:nvPr/>
        </p:nvSpPr>
        <p:spPr bwMode="auto">
          <a:xfrm>
            <a:off x="0" y="31062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pSp>
        <p:nvGrpSpPr>
          <p:cNvPr id="19465" name="Group 6"/>
          <p:cNvGrpSpPr>
            <a:grpSpLocks/>
          </p:cNvGrpSpPr>
          <p:nvPr/>
        </p:nvGrpSpPr>
        <p:grpSpPr bwMode="auto">
          <a:xfrm>
            <a:off x="606425" y="2306638"/>
            <a:ext cx="2520950" cy="2168525"/>
            <a:chOff x="2340" y="1904"/>
            <a:chExt cx="2235" cy="1951"/>
          </a:xfrm>
        </p:grpSpPr>
        <p:grpSp>
          <p:nvGrpSpPr>
            <p:cNvPr id="19488" name="Group 7"/>
            <p:cNvGrpSpPr>
              <a:grpSpLocks/>
            </p:cNvGrpSpPr>
            <p:nvPr/>
          </p:nvGrpSpPr>
          <p:grpSpPr bwMode="auto">
            <a:xfrm>
              <a:off x="2490" y="1904"/>
              <a:ext cx="1919" cy="1921"/>
              <a:chOff x="2490" y="1904"/>
              <a:chExt cx="1919" cy="1921"/>
            </a:xfrm>
          </p:grpSpPr>
          <p:grpSp>
            <p:nvGrpSpPr>
              <p:cNvPr id="19498" name="Group 8"/>
              <p:cNvGrpSpPr>
                <a:grpSpLocks/>
              </p:cNvGrpSpPr>
              <p:nvPr/>
            </p:nvGrpSpPr>
            <p:grpSpPr bwMode="auto">
              <a:xfrm>
                <a:off x="2490" y="1904"/>
                <a:ext cx="1919" cy="1921"/>
                <a:chOff x="2490" y="1904"/>
                <a:chExt cx="1919" cy="1921"/>
              </a:xfrm>
            </p:grpSpPr>
            <p:sp>
              <p:nvSpPr>
                <p:cNvPr id="19501" name="Rectangle 9"/>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9502" name="Line 10"/>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503" name="Line 11"/>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9499" name="Line 12"/>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500" name="Line 13"/>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9489" name="Text Box 14"/>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1</a:t>
              </a:r>
              <a:endParaRPr lang="en-US" altLang="zh-CN">
                <a:latin typeface="+mj-lt"/>
              </a:endParaRPr>
            </a:p>
          </p:txBody>
        </p:sp>
        <p:sp>
          <p:nvSpPr>
            <p:cNvPr id="19490" name="Text Box 15"/>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2</a:t>
              </a:r>
              <a:endParaRPr lang="en-US" altLang="zh-CN">
                <a:latin typeface="+mj-lt"/>
              </a:endParaRPr>
            </a:p>
          </p:txBody>
        </p:sp>
        <p:sp>
          <p:nvSpPr>
            <p:cNvPr id="19491" name="Text Box 16"/>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3</a:t>
              </a:r>
              <a:endParaRPr lang="en-US" altLang="zh-CN">
                <a:latin typeface="+mj-lt"/>
              </a:endParaRPr>
            </a:p>
          </p:txBody>
        </p:sp>
        <p:sp>
          <p:nvSpPr>
            <p:cNvPr id="19492" name="Text Box 17"/>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4</a:t>
              </a:r>
              <a:endParaRPr lang="en-US" altLang="zh-CN">
                <a:latin typeface="+mj-lt"/>
              </a:endParaRPr>
            </a:p>
          </p:txBody>
        </p:sp>
        <p:sp>
          <p:nvSpPr>
            <p:cNvPr id="19493" name="Text Box 18"/>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5</a:t>
              </a:r>
              <a:endParaRPr lang="en-US" altLang="zh-CN">
                <a:latin typeface="+mj-lt"/>
              </a:endParaRPr>
            </a:p>
          </p:txBody>
        </p:sp>
        <p:sp>
          <p:nvSpPr>
            <p:cNvPr id="19494" name="Text Box 19"/>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6</a:t>
              </a:r>
              <a:endParaRPr lang="en-US" altLang="zh-CN">
                <a:latin typeface="+mj-lt"/>
              </a:endParaRPr>
            </a:p>
          </p:txBody>
        </p:sp>
        <p:sp>
          <p:nvSpPr>
            <p:cNvPr id="19495" name="Text Box 20"/>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7</a:t>
              </a:r>
              <a:endParaRPr lang="en-US" altLang="zh-CN">
                <a:latin typeface="+mj-lt"/>
              </a:endParaRPr>
            </a:p>
          </p:txBody>
        </p:sp>
        <p:sp>
          <p:nvSpPr>
            <p:cNvPr id="19496" name="Text Box 21"/>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8</a:t>
              </a:r>
              <a:endParaRPr lang="en-US" altLang="zh-CN">
                <a:latin typeface="+mj-lt"/>
              </a:endParaRPr>
            </a:p>
          </p:txBody>
        </p:sp>
        <p:sp>
          <p:nvSpPr>
            <p:cNvPr id="19497" name="Text Box 22"/>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9</a:t>
              </a:r>
              <a:endParaRPr lang="en-US" altLang="zh-CN">
                <a:latin typeface="+mj-lt"/>
              </a:endParaRPr>
            </a:p>
          </p:txBody>
        </p:sp>
      </p:grpSp>
      <p:sp>
        <p:nvSpPr>
          <p:cNvPr id="19466" name="Rectangle 23"/>
          <p:cNvSpPr>
            <a:spLocks noChangeArrowheads="1"/>
          </p:cNvSpPr>
          <p:nvPr/>
        </p:nvSpPr>
        <p:spPr bwMode="auto">
          <a:xfrm>
            <a:off x="3409950" y="3723927"/>
            <a:ext cx="51228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800" dirty="0">
                <a:latin typeface="+mj-lt"/>
                <a:ea typeface="楷体" pitchFamily="49" charset="-122"/>
              </a:rPr>
              <a:t>Robert  cross gradient operator, </a:t>
            </a:r>
            <a:r>
              <a:rPr lang="en-US" altLang="zh-CN" sz="2800" dirty="0" err="1">
                <a:latin typeface="+mj-lt"/>
                <a:ea typeface="楷体" pitchFamily="49" charset="-122"/>
              </a:rPr>
              <a:t>Gx</a:t>
            </a:r>
            <a:r>
              <a:rPr lang="en-US" altLang="zh-CN" sz="2800" dirty="0">
                <a:latin typeface="+mj-lt"/>
                <a:ea typeface="楷体" pitchFamily="49" charset="-122"/>
              </a:rPr>
              <a:t>=(z9-z5)</a:t>
            </a:r>
          </a:p>
          <a:p>
            <a:r>
              <a:rPr lang="en-US" altLang="zh-CN" sz="2800" dirty="0" err="1">
                <a:latin typeface="+mj-lt"/>
                <a:ea typeface="楷体" pitchFamily="49" charset="-122"/>
              </a:rPr>
              <a:t>Gy</a:t>
            </a:r>
            <a:r>
              <a:rPr lang="en-US" altLang="zh-CN" sz="2800" dirty="0">
                <a:latin typeface="+mj-lt"/>
                <a:ea typeface="楷体" pitchFamily="49" charset="-122"/>
              </a:rPr>
              <a:t>=(z8-z6)</a:t>
            </a:r>
            <a:endParaRPr lang="zh-CN" altLang="en-US" sz="2800" dirty="0">
              <a:latin typeface="+mj-lt"/>
              <a:ea typeface="楷体" pitchFamily="49" charset="-122"/>
            </a:endParaRPr>
          </a:p>
        </p:txBody>
      </p:sp>
      <p:grpSp>
        <p:nvGrpSpPr>
          <p:cNvPr id="19467" name="Group 24"/>
          <p:cNvGrpSpPr>
            <a:grpSpLocks/>
          </p:cNvGrpSpPr>
          <p:nvPr/>
        </p:nvGrpSpPr>
        <p:grpSpPr bwMode="auto">
          <a:xfrm>
            <a:off x="4362450" y="2351088"/>
            <a:ext cx="1609725" cy="1246187"/>
            <a:chOff x="4830" y="1904"/>
            <a:chExt cx="1620" cy="1366"/>
          </a:xfrm>
        </p:grpSpPr>
        <p:sp>
          <p:nvSpPr>
            <p:cNvPr id="19481" name="Rectangle 25"/>
            <p:cNvSpPr>
              <a:spLocks noChangeArrowheads="1"/>
            </p:cNvSpPr>
            <p:nvPr/>
          </p:nvSpPr>
          <p:spPr bwMode="auto">
            <a:xfrm>
              <a:off x="4980" y="1904"/>
              <a:ext cx="1274" cy="1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9482" name="Line 26"/>
            <p:cNvSpPr>
              <a:spLocks noChangeShapeType="1"/>
            </p:cNvSpPr>
            <p:nvPr/>
          </p:nvSpPr>
          <p:spPr bwMode="auto">
            <a:xfrm>
              <a:off x="4980" y="2536"/>
              <a:ext cx="124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83" name="Line 27"/>
            <p:cNvSpPr>
              <a:spLocks noChangeShapeType="1"/>
            </p:cNvSpPr>
            <p:nvPr/>
          </p:nvSpPr>
          <p:spPr bwMode="auto">
            <a:xfrm rot="5400000">
              <a:off x="4980" y="2549"/>
              <a:ext cx="12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84" name="Text Box 28"/>
            <p:cNvSpPr txBox="1">
              <a:spLocks noChangeArrowheads="1"/>
            </p:cNvSpPr>
            <p:nvPr/>
          </p:nvSpPr>
          <p:spPr bwMode="auto">
            <a:xfrm>
              <a:off x="483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19485" name="Text Box 29"/>
            <p:cNvSpPr txBox="1">
              <a:spLocks noChangeArrowheads="1"/>
            </p:cNvSpPr>
            <p:nvPr/>
          </p:nvSpPr>
          <p:spPr bwMode="auto">
            <a:xfrm>
              <a:off x="546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sp>
          <p:nvSpPr>
            <p:cNvPr id="19486" name="Text Box 30"/>
            <p:cNvSpPr txBox="1">
              <a:spLocks noChangeArrowheads="1"/>
            </p:cNvSpPr>
            <p:nvPr/>
          </p:nvSpPr>
          <p:spPr bwMode="auto">
            <a:xfrm>
              <a:off x="483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sp>
          <p:nvSpPr>
            <p:cNvPr id="19487" name="Text Box 31"/>
            <p:cNvSpPr txBox="1">
              <a:spLocks noChangeArrowheads="1"/>
            </p:cNvSpPr>
            <p:nvPr/>
          </p:nvSpPr>
          <p:spPr bwMode="auto">
            <a:xfrm>
              <a:off x="546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grpSp>
      <p:grpSp>
        <p:nvGrpSpPr>
          <p:cNvPr id="19468" name="Group 32"/>
          <p:cNvGrpSpPr>
            <a:grpSpLocks/>
          </p:cNvGrpSpPr>
          <p:nvPr/>
        </p:nvGrpSpPr>
        <p:grpSpPr bwMode="auto">
          <a:xfrm>
            <a:off x="6154738" y="2336800"/>
            <a:ext cx="1609725" cy="1246188"/>
            <a:chOff x="4830" y="1904"/>
            <a:chExt cx="1620" cy="1366"/>
          </a:xfrm>
        </p:grpSpPr>
        <p:sp>
          <p:nvSpPr>
            <p:cNvPr id="19474" name="Rectangle 33"/>
            <p:cNvSpPr>
              <a:spLocks noChangeArrowheads="1"/>
            </p:cNvSpPr>
            <p:nvPr/>
          </p:nvSpPr>
          <p:spPr bwMode="auto">
            <a:xfrm>
              <a:off x="4980" y="1904"/>
              <a:ext cx="1274" cy="1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9475" name="Line 34"/>
            <p:cNvSpPr>
              <a:spLocks noChangeShapeType="1"/>
            </p:cNvSpPr>
            <p:nvPr/>
          </p:nvSpPr>
          <p:spPr bwMode="auto">
            <a:xfrm>
              <a:off x="4980" y="2536"/>
              <a:ext cx="124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76" name="Line 35"/>
            <p:cNvSpPr>
              <a:spLocks noChangeShapeType="1"/>
            </p:cNvSpPr>
            <p:nvPr/>
          </p:nvSpPr>
          <p:spPr bwMode="auto">
            <a:xfrm rot="5400000">
              <a:off x="4980" y="2549"/>
              <a:ext cx="12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77" name="Text Box 36"/>
            <p:cNvSpPr txBox="1">
              <a:spLocks noChangeArrowheads="1"/>
            </p:cNvSpPr>
            <p:nvPr/>
          </p:nvSpPr>
          <p:spPr bwMode="auto">
            <a:xfrm>
              <a:off x="483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sp>
          <p:nvSpPr>
            <p:cNvPr id="19478" name="Text Box 37"/>
            <p:cNvSpPr txBox="1">
              <a:spLocks noChangeArrowheads="1"/>
            </p:cNvSpPr>
            <p:nvPr/>
          </p:nvSpPr>
          <p:spPr bwMode="auto">
            <a:xfrm>
              <a:off x="546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19479" name="Text Box 38"/>
            <p:cNvSpPr txBox="1">
              <a:spLocks noChangeArrowheads="1"/>
            </p:cNvSpPr>
            <p:nvPr/>
          </p:nvSpPr>
          <p:spPr bwMode="auto">
            <a:xfrm>
              <a:off x="483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19480" name="Text Box 39"/>
            <p:cNvSpPr txBox="1">
              <a:spLocks noChangeArrowheads="1"/>
            </p:cNvSpPr>
            <p:nvPr/>
          </p:nvSpPr>
          <p:spPr bwMode="auto">
            <a:xfrm>
              <a:off x="546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grpSp>
      <p:sp>
        <p:nvSpPr>
          <p:cNvPr id="19469" name="Text Box 40"/>
          <p:cNvSpPr txBox="1">
            <a:spLocks noChangeArrowheads="1"/>
          </p:cNvSpPr>
          <p:nvPr/>
        </p:nvSpPr>
        <p:spPr bwMode="auto">
          <a:xfrm>
            <a:off x="444500" y="4799013"/>
            <a:ext cx="28130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Original image, </a:t>
            </a:r>
            <a:r>
              <a:rPr lang="en-US" altLang="zh-CN" i="1" dirty="0">
                <a:latin typeface="+mj-lt"/>
                <a:ea typeface="楷体" pitchFamily="49" charset="-122"/>
              </a:rPr>
              <a:t>z</a:t>
            </a:r>
            <a:r>
              <a:rPr lang="en-US" altLang="zh-CN" i="1" baseline="-25000" dirty="0">
                <a:latin typeface="+mj-lt"/>
                <a:ea typeface="楷体" pitchFamily="49" charset="-122"/>
              </a:rPr>
              <a:t>i </a:t>
            </a:r>
            <a:r>
              <a:rPr lang="en-US" altLang="zh-CN" dirty="0">
                <a:latin typeface="+mj-lt"/>
                <a:ea typeface="楷体" pitchFamily="49" charset="-122"/>
              </a:rPr>
              <a:t>is the pixel value, </a:t>
            </a:r>
            <a:r>
              <a:rPr lang="en-US" altLang="zh-CN" i="1" dirty="0">
                <a:latin typeface="+mj-lt"/>
                <a:ea typeface="楷体" pitchFamily="49" charset="-122"/>
              </a:rPr>
              <a:t>z</a:t>
            </a:r>
            <a:r>
              <a:rPr lang="en-US" altLang="zh-CN" baseline="-25000" dirty="0">
                <a:latin typeface="+mj-lt"/>
                <a:ea typeface="楷体" pitchFamily="49" charset="-122"/>
              </a:rPr>
              <a:t>5</a:t>
            </a:r>
            <a:r>
              <a:rPr lang="zh-CN" altLang="en-US" dirty="0">
                <a:latin typeface="+mj-lt"/>
                <a:ea typeface="楷体" pitchFamily="49" charset="-122"/>
              </a:rPr>
              <a:t> </a:t>
            </a:r>
            <a:r>
              <a:rPr lang="en-US" altLang="zh-CN" dirty="0">
                <a:latin typeface="+mj-lt"/>
                <a:ea typeface="楷体" pitchFamily="49" charset="-122"/>
              </a:rPr>
              <a:t>is the center pixel.</a:t>
            </a:r>
            <a:r>
              <a:rPr lang="zh-CN" altLang="en-US" dirty="0">
                <a:latin typeface="+mj-lt"/>
                <a:ea typeface="楷体" pitchFamily="49" charset="-122"/>
              </a:rPr>
              <a:t> </a:t>
            </a:r>
          </a:p>
        </p:txBody>
      </p:sp>
      <p:sp>
        <p:nvSpPr>
          <p:cNvPr id="19470" name="Rectangle 41"/>
          <p:cNvSpPr>
            <a:spLocks noChangeArrowheads="1"/>
          </p:cNvSpPr>
          <p:nvPr/>
        </p:nvSpPr>
        <p:spPr bwMode="auto">
          <a:xfrm>
            <a:off x="0" y="29252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9458" name="Object 42"/>
          <p:cNvGraphicFramePr>
            <a:graphicFrameLocks noChangeAspect="1"/>
          </p:cNvGraphicFramePr>
          <p:nvPr/>
        </p:nvGraphicFramePr>
        <p:xfrm>
          <a:off x="4788024" y="476672"/>
          <a:ext cx="3295650" cy="893763"/>
        </p:xfrm>
        <a:graphic>
          <a:graphicData uri="http://schemas.openxmlformats.org/presentationml/2006/ole">
            <mc:AlternateContent xmlns:mc="http://schemas.openxmlformats.org/markup-compatibility/2006">
              <mc:Choice xmlns:v="urn:schemas-microsoft-com:vml" Requires="v">
                <p:oleObj name="Equation" r:id="rId3" imgW="2349500" imgH="635000" progId="Equation.DSMT4">
                  <p:embed/>
                </p:oleObj>
              </mc:Choice>
              <mc:Fallback>
                <p:oleObj name="Equation" r:id="rId3" imgW="2349500" imgH="635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476672"/>
                        <a:ext cx="3295650" cy="893763"/>
                      </a:xfrm>
                      <a:prstGeom prst="rect">
                        <a:avLst/>
                      </a:prstGeom>
                      <a:solidFill>
                        <a:schemeClr val="bg1"/>
                      </a:solidFill>
                    </p:spPr>
                  </p:pic>
                </p:oleObj>
              </mc:Fallback>
            </mc:AlternateContent>
          </a:graphicData>
        </a:graphic>
      </p:graphicFrame>
      <p:sp>
        <p:nvSpPr>
          <p:cNvPr id="19471" name="Rectangle 44"/>
          <p:cNvSpPr>
            <a:spLocks noChangeArrowheads="1"/>
          </p:cNvSpPr>
          <p:nvPr/>
        </p:nvSpPr>
        <p:spPr bwMode="auto">
          <a:xfrm>
            <a:off x="0" y="30347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9459" name="Object 43"/>
          <p:cNvGraphicFramePr>
            <a:graphicFrameLocks noChangeAspect="1"/>
          </p:cNvGraphicFramePr>
          <p:nvPr/>
        </p:nvGraphicFramePr>
        <p:xfrm>
          <a:off x="4251325" y="5195788"/>
          <a:ext cx="3659188" cy="825500"/>
        </p:xfrm>
        <a:graphic>
          <a:graphicData uri="http://schemas.openxmlformats.org/presentationml/2006/ole">
            <mc:AlternateContent xmlns:mc="http://schemas.openxmlformats.org/markup-compatibility/2006">
              <mc:Choice xmlns:v="urn:schemas-microsoft-com:vml" Requires="v">
                <p:oleObj name="Equation" r:id="rId5" imgW="1854200" imgH="419100" progId="Equation.DSMT4">
                  <p:embed/>
                </p:oleObj>
              </mc:Choice>
              <mc:Fallback>
                <p:oleObj name="Equation" r:id="rId5" imgW="18542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1325" y="5195788"/>
                        <a:ext cx="3659188" cy="825500"/>
                      </a:xfrm>
                      <a:prstGeom prst="rect">
                        <a:avLst/>
                      </a:prstGeom>
                      <a:solidFill>
                        <a:schemeClr val="accent1"/>
                      </a:solidFill>
                      <a:ln w="9525">
                        <a:solidFill>
                          <a:srgbClr val="FF3300"/>
                        </a:solidFill>
                        <a:miter lim="800000"/>
                        <a:headEnd/>
                        <a:tailEnd/>
                      </a:ln>
                    </p:spPr>
                  </p:pic>
                </p:oleObj>
              </mc:Fallback>
            </mc:AlternateContent>
          </a:graphicData>
        </a:graphic>
      </p:graphicFrame>
      <p:sp>
        <p:nvSpPr>
          <p:cNvPr id="19472" name="Rectangle 45"/>
          <p:cNvSpPr>
            <a:spLocks noChangeArrowheads="1"/>
          </p:cNvSpPr>
          <p:nvPr/>
        </p:nvSpPr>
        <p:spPr bwMode="auto">
          <a:xfrm>
            <a:off x="3508375" y="5900222"/>
            <a:ext cx="429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dirty="0">
                <a:latin typeface="+mj-lt"/>
                <a:ea typeface="楷体_GB2312" pitchFamily="49" charset="-122"/>
              </a:rPr>
              <a:t>Or</a:t>
            </a:r>
            <a:endParaRPr lang="zh-CN" altLang="en-US" dirty="0">
              <a:latin typeface="+mj-lt"/>
              <a:ea typeface="楷体_GB2312" pitchFamily="49" charset="-122"/>
            </a:endParaRPr>
          </a:p>
        </p:txBody>
      </p:sp>
      <p:sp>
        <p:nvSpPr>
          <p:cNvPr id="19473" name="Rectangle 47"/>
          <p:cNvSpPr>
            <a:spLocks noChangeArrowheads="1"/>
          </p:cNvSpPr>
          <p:nvPr/>
        </p:nvSpPr>
        <p:spPr bwMode="auto">
          <a:xfrm>
            <a:off x="0" y="31157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9460" name="Object 46"/>
          <p:cNvGraphicFramePr>
            <a:graphicFrameLocks noChangeAspect="1"/>
          </p:cNvGraphicFramePr>
          <p:nvPr/>
        </p:nvGraphicFramePr>
        <p:xfrm>
          <a:off x="4267200" y="6124847"/>
          <a:ext cx="2962275" cy="544513"/>
        </p:xfrm>
        <a:graphic>
          <a:graphicData uri="http://schemas.openxmlformats.org/presentationml/2006/ole">
            <mc:AlternateContent xmlns:mc="http://schemas.openxmlformats.org/markup-compatibility/2006">
              <mc:Choice xmlns:v="urn:schemas-microsoft-com:vml" Requires="v">
                <p:oleObj name="Equation" r:id="rId7" imgW="1396394" imgH="253890" progId="Equation.DSMT4">
                  <p:embed/>
                </p:oleObj>
              </mc:Choice>
              <mc:Fallback>
                <p:oleObj name="Equation" r:id="rId7" imgW="1396394"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6124847"/>
                        <a:ext cx="2962275" cy="544513"/>
                      </a:xfrm>
                      <a:prstGeom prst="rect">
                        <a:avLst/>
                      </a:prstGeom>
                      <a:solidFill>
                        <a:schemeClr val="accent1"/>
                      </a:solidFill>
                      <a:ln w="9525">
                        <a:solidFill>
                          <a:srgbClr val="FF3300"/>
                        </a:solidFill>
                        <a:miter lim="800000"/>
                        <a:headEnd/>
                        <a:tailEnd/>
                      </a:ln>
                    </p:spPr>
                  </p:pic>
                </p:oleObj>
              </mc:Fallback>
            </mc:AlternateContent>
          </a:graphicData>
        </a:graphic>
      </p:graphicFrame>
    </p:spTree>
    <p:extLst>
      <p:ext uri="{BB962C8B-B14F-4D97-AF65-F5344CB8AC3E}">
        <p14:creationId xmlns:p14="http://schemas.microsoft.com/office/powerpoint/2010/main" val="1582106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body" sz="half" idx="1"/>
          </p:nvPr>
        </p:nvSpPr>
        <p:spPr>
          <a:xfrm>
            <a:off x="471488" y="1571625"/>
            <a:ext cx="7847012" cy="921271"/>
          </a:xfrm>
        </p:spPr>
        <p:txBody>
          <a:bodyPr>
            <a:noAutofit/>
          </a:bodyPr>
          <a:lstStyle/>
          <a:p>
            <a:pPr eaLnBrk="1" hangingPunct="1">
              <a:buFontTx/>
              <a:buNone/>
            </a:pPr>
            <a:r>
              <a:rPr lang="en-US" altLang="zh-CN" dirty="0">
                <a:solidFill>
                  <a:srgbClr val="3366CC"/>
                </a:solidFill>
                <a:latin typeface="+mj-lt"/>
                <a:ea typeface="华文楷体" pitchFamily="2" charset="-122"/>
              </a:rPr>
              <a:t>Image enhancement based on second order differential——</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sp>
        <p:nvSpPr>
          <p:cNvPr id="11268" name="Rectangle 3"/>
          <p:cNvSpPr>
            <a:spLocks noGrp="1" noChangeArrowheads="1"/>
          </p:cNvSpPr>
          <p:nvPr>
            <p:ph type="title"/>
          </p:nvPr>
        </p:nvSpPr>
        <p:spPr>
          <a:xfrm>
            <a:off x="457200"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1269" name="Rectangle 5"/>
          <p:cNvSpPr>
            <a:spLocks noChangeArrowheads="1"/>
          </p:cNvSpPr>
          <p:nvPr/>
        </p:nvSpPr>
        <p:spPr bwMode="auto">
          <a:xfrm>
            <a:off x="755576" y="3019599"/>
            <a:ext cx="840145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US" altLang="zh-CN" sz="3200" dirty="0">
                <a:latin typeface="+mj-lt"/>
                <a:ea typeface="楷体" pitchFamily="49" charset="-122"/>
              </a:rPr>
              <a:t>For a function  </a:t>
            </a:r>
            <a:r>
              <a:rPr lang="en-US" altLang="zh-CN" sz="3200" i="1" dirty="0">
                <a:latin typeface="+mj-lt"/>
                <a:ea typeface="楷体" pitchFamily="49" charset="-122"/>
              </a:rPr>
              <a:t>f</a:t>
            </a:r>
            <a:r>
              <a:rPr lang="en-US" altLang="zh-CN" sz="3200" dirty="0">
                <a:latin typeface="+mj-lt"/>
                <a:ea typeface="楷体" pitchFamily="49" charset="-122"/>
              </a:rPr>
              <a:t>(</a:t>
            </a:r>
            <a:r>
              <a:rPr lang="en-US" altLang="zh-CN" sz="3200" i="1" dirty="0" err="1">
                <a:latin typeface="+mj-lt"/>
                <a:ea typeface="楷体" pitchFamily="49" charset="-122"/>
              </a:rPr>
              <a:t>x</a:t>
            </a:r>
            <a:r>
              <a:rPr lang="en-US" altLang="zh-CN" sz="3200" dirty="0" err="1">
                <a:latin typeface="+mj-lt"/>
                <a:ea typeface="楷体" pitchFamily="49" charset="-122"/>
              </a:rPr>
              <a:t>,</a:t>
            </a:r>
            <a:r>
              <a:rPr lang="en-US" altLang="zh-CN" sz="3200" i="1" dirty="0" err="1">
                <a:latin typeface="+mj-lt"/>
                <a:ea typeface="楷体" pitchFamily="49" charset="-122"/>
              </a:rPr>
              <a:t>y</a:t>
            </a:r>
            <a:r>
              <a:rPr lang="en-US" altLang="zh-CN" sz="3200" dirty="0">
                <a:latin typeface="+mj-lt"/>
                <a:ea typeface="楷体" pitchFamily="49" charset="-122"/>
              </a:rPr>
              <a:t>), </a:t>
            </a:r>
            <a:r>
              <a:rPr lang="en-US" altLang="zh-CN" sz="3200" dirty="0" err="1">
                <a:latin typeface="+mj-lt"/>
                <a:ea typeface="楷体" pitchFamily="49" charset="-122"/>
              </a:rPr>
              <a:t>Laplacian</a:t>
            </a:r>
            <a:r>
              <a:rPr lang="en-US" altLang="zh-CN" sz="3200" dirty="0">
                <a:latin typeface="+mj-lt"/>
                <a:ea typeface="楷体" pitchFamily="49" charset="-122"/>
              </a:rPr>
              <a:t> operator is defined as:</a:t>
            </a:r>
            <a:endParaRPr lang="zh-CN" altLang="en-US" sz="3200" dirty="0">
              <a:latin typeface="+mj-lt"/>
              <a:ea typeface="楷体" pitchFamily="49" charset="-122"/>
            </a:endParaRPr>
          </a:p>
        </p:txBody>
      </p:sp>
      <p:sp>
        <p:nvSpPr>
          <p:cNvPr id="11270" name="Rectangle 7"/>
          <p:cNvSpPr>
            <a:spLocks noChangeArrowheads="1"/>
          </p:cNvSpPr>
          <p:nvPr/>
        </p:nvSpPr>
        <p:spPr bwMode="auto">
          <a:xfrm>
            <a:off x="0" y="30204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1266" name="Object 6"/>
          <p:cNvGraphicFramePr>
            <a:graphicFrameLocks noChangeAspect="1"/>
          </p:cNvGraphicFramePr>
          <p:nvPr/>
        </p:nvGraphicFramePr>
        <p:xfrm>
          <a:off x="3185137" y="4485949"/>
          <a:ext cx="2611000" cy="1031283"/>
        </p:xfrm>
        <a:graphic>
          <a:graphicData uri="http://schemas.openxmlformats.org/presentationml/2006/ole">
            <mc:AlternateContent xmlns:mc="http://schemas.openxmlformats.org/markup-compatibility/2006">
              <mc:Choice xmlns:v="urn:schemas-microsoft-com:vml" Requires="v">
                <p:oleObj name="Equation" r:id="rId3" imgW="1129810" imgH="444307" progId="Equation.DSMT4">
                  <p:embed/>
                </p:oleObj>
              </mc:Choice>
              <mc:Fallback>
                <p:oleObj name="Equation" r:id="rId3" imgW="1129810" imgH="44430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5137" y="4485949"/>
                        <a:ext cx="2611000" cy="1031283"/>
                      </a:xfrm>
                      <a:prstGeom prst="rect">
                        <a:avLst/>
                      </a:prstGeom>
                      <a:noFill/>
                    </p:spPr>
                  </p:pic>
                </p:oleObj>
              </mc:Fallback>
            </mc:AlternateContent>
          </a:graphicData>
        </a:graphic>
      </p:graphicFrame>
    </p:spTree>
    <p:extLst>
      <p:ext uri="{BB962C8B-B14F-4D97-AF65-F5344CB8AC3E}">
        <p14:creationId xmlns:p14="http://schemas.microsoft.com/office/powerpoint/2010/main" val="3782118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Grp="1" noChangeArrowheads="1"/>
          </p:cNvSpPr>
          <p:nvPr>
            <p:ph type="body" sz="half" idx="1"/>
          </p:nvPr>
        </p:nvSpPr>
        <p:spPr>
          <a:xfrm>
            <a:off x="471488" y="1571625"/>
            <a:ext cx="7847012" cy="849263"/>
          </a:xfrm>
        </p:spPr>
        <p:txBody>
          <a:bodyPr>
            <a:normAutofit/>
          </a:bodyPr>
          <a:lstStyle/>
          <a:p>
            <a:pPr eaLnBrk="1" hangingPunct="1">
              <a:buFontTx/>
              <a:buNone/>
            </a:pPr>
            <a:r>
              <a:rPr lang="en-US" altLang="zh-CN" dirty="0">
                <a:solidFill>
                  <a:srgbClr val="3366CC"/>
                </a:solidFill>
                <a:latin typeface="+mj-lt"/>
                <a:ea typeface="华文楷体" pitchFamily="2" charset="-122"/>
              </a:rPr>
              <a:t>The discrete </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sp>
        <p:nvSpPr>
          <p:cNvPr id="12295" name="Rectangle 3"/>
          <p:cNvSpPr>
            <a:spLocks noGrp="1" noChangeArrowheads="1"/>
          </p:cNvSpPr>
          <p:nvPr>
            <p:ph type="title"/>
          </p:nvPr>
        </p:nvSpPr>
        <p:spPr>
          <a:xfrm>
            <a:off x="457200" y="332656"/>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2296" name="Rectangle 7"/>
          <p:cNvSpPr>
            <a:spLocks noChangeArrowheads="1"/>
          </p:cNvSpPr>
          <p:nvPr/>
        </p:nvSpPr>
        <p:spPr bwMode="auto">
          <a:xfrm>
            <a:off x="958850" y="2587953"/>
            <a:ext cx="20377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Along x axis:</a:t>
            </a:r>
            <a:endParaRPr lang="zh-CN" altLang="en-US" sz="2800" dirty="0">
              <a:latin typeface="+mj-lt"/>
              <a:ea typeface="楷体" pitchFamily="49" charset="-122"/>
            </a:endParaRPr>
          </a:p>
        </p:txBody>
      </p:sp>
      <p:graphicFrame>
        <p:nvGraphicFramePr>
          <p:cNvPr id="12290" name="Object 8"/>
          <p:cNvGraphicFramePr>
            <a:graphicFrameLocks noChangeAspect="1"/>
          </p:cNvGraphicFramePr>
          <p:nvPr/>
        </p:nvGraphicFramePr>
        <p:xfrm>
          <a:off x="1755775" y="3105150"/>
          <a:ext cx="4544417" cy="743341"/>
        </p:xfrm>
        <a:graphic>
          <a:graphicData uri="http://schemas.openxmlformats.org/presentationml/2006/ole">
            <mc:AlternateContent xmlns:mc="http://schemas.openxmlformats.org/markup-compatibility/2006">
              <mc:Choice xmlns:v="urn:schemas-microsoft-com:vml" Requires="v">
                <p:oleObj name="Equation" r:id="rId3" imgW="2565400" imgH="419100" progId="Equation.DSMT4">
                  <p:embed/>
                </p:oleObj>
              </mc:Choice>
              <mc:Fallback>
                <p:oleObj name="Equation" r:id="rId3" imgW="25654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775" y="3105150"/>
                        <a:ext cx="4544417" cy="743341"/>
                      </a:xfrm>
                      <a:prstGeom prst="rect">
                        <a:avLst/>
                      </a:prstGeom>
                      <a:solidFill>
                        <a:schemeClr val="accent1"/>
                      </a:solidFill>
                    </p:spPr>
                  </p:pic>
                </p:oleObj>
              </mc:Fallback>
            </mc:AlternateContent>
          </a:graphicData>
        </a:graphic>
      </p:graphicFrame>
      <p:sp>
        <p:nvSpPr>
          <p:cNvPr id="12297" name="Rectangle 10"/>
          <p:cNvSpPr>
            <a:spLocks noChangeArrowheads="1"/>
          </p:cNvSpPr>
          <p:nvPr/>
        </p:nvSpPr>
        <p:spPr bwMode="auto">
          <a:xfrm>
            <a:off x="958850" y="3853190"/>
            <a:ext cx="21178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Along y axis:</a:t>
            </a:r>
            <a:r>
              <a:rPr lang="zh-CN" altLang="en-US" sz="2800" dirty="0">
                <a:latin typeface="+mj-lt"/>
                <a:ea typeface="楷体" pitchFamily="49" charset="-122"/>
              </a:rPr>
              <a:t> </a:t>
            </a:r>
          </a:p>
        </p:txBody>
      </p:sp>
      <p:graphicFrame>
        <p:nvGraphicFramePr>
          <p:cNvPr id="12291" name="Object 12"/>
          <p:cNvGraphicFramePr>
            <a:graphicFrameLocks noChangeAspect="1"/>
          </p:cNvGraphicFramePr>
          <p:nvPr/>
        </p:nvGraphicFramePr>
        <p:xfrm>
          <a:off x="1755775" y="4340225"/>
          <a:ext cx="4184377" cy="730843"/>
        </p:xfrm>
        <a:graphic>
          <a:graphicData uri="http://schemas.openxmlformats.org/presentationml/2006/ole">
            <mc:AlternateContent xmlns:mc="http://schemas.openxmlformats.org/markup-compatibility/2006">
              <mc:Choice xmlns:v="urn:schemas-microsoft-com:vml" Requires="v">
                <p:oleObj name="Equation" r:id="rId5" imgW="2565400" imgH="444500" progId="Equation.DSMT4">
                  <p:embed/>
                </p:oleObj>
              </mc:Choice>
              <mc:Fallback>
                <p:oleObj name="Equation" r:id="rId5" imgW="2565400" imgH="444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775" y="4340225"/>
                        <a:ext cx="4184377" cy="730843"/>
                      </a:xfrm>
                      <a:prstGeom prst="rect">
                        <a:avLst/>
                      </a:prstGeom>
                      <a:solidFill>
                        <a:schemeClr val="accent1"/>
                      </a:solidFill>
                    </p:spPr>
                  </p:pic>
                </p:oleObj>
              </mc:Fallback>
            </mc:AlternateContent>
          </a:graphicData>
        </a:graphic>
      </p:graphicFrame>
      <p:sp>
        <p:nvSpPr>
          <p:cNvPr id="12298" name="Rectangle 14"/>
          <p:cNvSpPr>
            <a:spLocks noChangeArrowheads="1"/>
          </p:cNvSpPr>
          <p:nvPr/>
        </p:nvSpPr>
        <p:spPr bwMode="auto">
          <a:xfrm>
            <a:off x="1028700" y="5145415"/>
            <a:ext cx="6292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Hence, the discrete </a:t>
            </a:r>
            <a:r>
              <a:rPr lang="en-US" altLang="zh-CN" sz="2800" dirty="0" err="1">
                <a:latin typeface="+mj-lt"/>
                <a:ea typeface="楷体" pitchFamily="49" charset="-122"/>
              </a:rPr>
              <a:t>Laplacian</a:t>
            </a:r>
            <a:r>
              <a:rPr lang="en-US" altLang="zh-CN" sz="2800" dirty="0">
                <a:latin typeface="+mj-lt"/>
                <a:ea typeface="楷体" pitchFamily="49" charset="-122"/>
              </a:rPr>
              <a:t> operator is:</a:t>
            </a:r>
            <a:endParaRPr lang="zh-CN" altLang="en-US" sz="2800" dirty="0">
              <a:latin typeface="+mj-lt"/>
              <a:ea typeface="楷体" pitchFamily="49" charset="-122"/>
            </a:endParaRPr>
          </a:p>
        </p:txBody>
      </p:sp>
      <p:graphicFrame>
        <p:nvGraphicFramePr>
          <p:cNvPr id="12292" name="Object 15"/>
          <p:cNvGraphicFramePr>
            <a:graphicFrameLocks noChangeAspect="1"/>
          </p:cNvGraphicFramePr>
          <p:nvPr/>
        </p:nvGraphicFramePr>
        <p:xfrm>
          <a:off x="1785939" y="5688013"/>
          <a:ext cx="6098430" cy="506156"/>
        </p:xfrm>
        <a:graphic>
          <a:graphicData uri="http://schemas.openxmlformats.org/presentationml/2006/ole">
            <mc:AlternateContent xmlns:mc="http://schemas.openxmlformats.org/markup-compatibility/2006">
              <mc:Choice xmlns:v="urn:schemas-microsoft-com:vml" Requires="v">
                <p:oleObj name="Equation" r:id="rId7" imgW="4279900" imgH="279400" progId="Equation.DSMT4">
                  <p:embed/>
                </p:oleObj>
              </mc:Choice>
              <mc:Fallback>
                <p:oleObj name="Equation" r:id="rId7" imgW="4279900" imgH="279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5939" y="5688013"/>
                        <a:ext cx="6098430" cy="506156"/>
                      </a:xfrm>
                      <a:prstGeom prst="rect">
                        <a:avLst/>
                      </a:prstGeom>
                      <a:solidFill>
                        <a:schemeClr val="accent1"/>
                      </a:solidFill>
                    </p:spPr>
                  </p:pic>
                </p:oleObj>
              </mc:Fallback>
            </mc:AlternateContent>
          </a:graphicData>
        </a:graphic>
      </p:graphicFrame>
      <p:graphicFrame>
        <p:nvGraphicFramePr>
          <p:cNvPr id="12293" name="Object 17"/>
          <p:cNvGraphicFramePr>
            <a:graphicFrameLocks noChangeAspect="1"/>
          </p:cNvGraphicFramePr>
          <p:nvPr/>
        </p:nvGraphicFramePr>
        <p:xfrm>
          <a:off x="6732240" y="332656"/>
          <a:ext cx="2062162" cy="814387"/>
        </p:xfrm>
        <a:graphic>
          <a:graphicData uri="http://schemas.openxmlformats.org/presentationml/2006/ole">
            <mc:AlternateContent xmlns:mc="http://schemas.openxmlformats.org/markup-compatibility/2006">
              <mc:Choice xmlns:v="urn:schemas-microsoft-com:vml" Requires="v">
                <p:oleObj name="Equation" r:id="rId9" imgW="1129810" imgH="444307" progId="Equation.DSMT4">
                  <p:embed/>
                </p:oleObj>
              </mc:Choice>
              <mc:Fallback>
                <p:oleObj name="Equation" r:id="rId9" imgW="1129810" imgH="44430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2240" y="332656"/>
                        <a:ext cx="2062162" cy="814387"/>
                      </a:xfrm>
                      <a:prstGeom prst="rect">
                        <a:avLst/>
                      </a:prstGeom>
                      <a:solidFill>
                        <a:schemeClr val="accent2">
                          <a:lumMod val="20000"/>
                          <a:lumOff val="80000"/>
                        </a:schemeClr>
                      </a:solidFill>
                    </p:spPr>
                  </p:pic>
                </p:oleObj>
              </mc:Fallback>
            </mc:AlternateContent>
          </a:graphicData>
        </a:graphic>
      </p:graphicFrame>
    </p:spTree>
    <p:extLst>
      <p:ext uri="{BB962C8B-B14F-4D97-AF65-F5344CB8AC3E}">
        <p14:creationId xmlns:p14="http://schemas.microsoft.com/office/powerpoint/2010/main" val="391539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operator</a:t>
            </a:r>
            <a:endParaRPr lang="zh-CN" altLang="en-US" sz="3600" dirty="0">
              <a:solidFill>
                <a:schemeClr val="accent1"/>
              </a:solidFill>
              <a:ea typeface="楷体" pitchFamily="49" charset="-122"/>
            </a:endParaRPr>
          </a:p>
        </p:txBody>
      </p:sp>
      <p:sp>
        <p:nvSpPr>
          <p:cNvPr id="13316" name="Rectangle 2"/>
          <p:cNvSpPr>
            <a:spLocks noGrp="1" noChangeArrowheads="1"/>
          </p:cNvSpPr>
          <p:nvPr>
            <p:ph type="body" sz="half" idx="1"/>
          </p:nvPr>
        </p:nvSpPr>
        <p:spPr>
          <a:xfrm>
            <a:off x="471488" y="1571625"/>
            <a:ext cx="7847012" cy="1216025"/>
          </a:xfrm>
        </p:spPr>
        <p:txBody>
          <a:bodyPr>
            <a:normAutofit/>
          </a:bodyPr>
          <a:lstStyle/>
          <a:p>
            <a:pPr eaLnBrk="1" hangingPunct="1">
              <a:buFontTx/>
              <a:buNone/>
            </a:pPr>
            <a:r>
              <a:rPr lang="en-US" altLang="zh-CN" dirty="0">
                <a:solidFill>
                  <a:srgbClr val="3366CC"/>
                </a:solidFill>
                <a:latin typeface="+mj-lt"/>
                <a:ea typeface="华文楷体" pitchFamily="2" charset="-122"/>
              </a:rPr>
              <a:t>Mask of </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grpSp>
        <p:nvGrpSpPr>
          <p:cNvPr id="13317" name="Group 11"/>
          <p:cNvGrpSpPr>
            <a:grpSpLocks/>
          </p:cNvGrpSpPr>
          <p:nvPr/>
        </p:nvGrpSpPr>
        <p:grpSpPr bwMode="auto">
          <a:xfrm>
            <a:off x="3340100" y="2898775"/>
            <a:ext cx="2652713" cy="2574925"/>
            <a:chOff x="2340" y="1904"/>
            <a:chExt cx="2235" cy="1951"/>
          </a:xfrm>
        </p:grpSpPr>
        <p:grpSp>
          <p:nvGrpSpPr>
            <p:cNvPr id="13319" name="Group 12"/>
            <p:cNvGrpSpPr>
              <a:grpSpLocks/>
            </p:cNvGrpSpPr>
            <p:nvPr/>
          </p:nvGrpSpPr>
          <p:grpSpPr bwMode="auto">
            <a:xfrm>
              <a:off x="2490" y="1904"/>
              <a:ext cx="1919" cy="1921"/>
              <a:chOff x="2490" y="1904"/>
              <a:chExt cx="1919" cy="1921"/>
            </a:xfrm>
          </p:grpSpPr>
          <p:grpSp>
            <p:nvGrpSpPr>
              <p:cNvPr id="13329" name="Group 13"/>
              <p:cNvGrpSpPr>
                <a:grpSpLocks/>
              </p:cNvGrpSpPr>
              <p:nvPr/>
            </p:nvGrpSpPr>
            <p:grpSpPr bwMode="auto">
              <a:xfrm>
                <a:off x="2490" y="1904"/>
                <a:ext cx="1919" cy="1921"/>
                <a:chOff x="2490" y="1904"/>
                <a:chExt cx="1919" cy="1921"/>
              </a:xfrm>
            </p:grpSpPr>
            <p:sp>
              <p:nvSpPr>
                <p:cNvPr id="13332" name="Rectangle 14"/>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3333" name="Line 15"/>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3334" name="Line 16"/>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3330" name="Line 17"/>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3331" name="Line 18"/>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3320" name="Text Box 19"/>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13321" name="Text Box 20"/>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2" name="Text Box 21"/>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13323" name="Text Box 22"/>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4" name="Text Box 23"/>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-4</a:t>
              </a:r>
            </a:p>
          </p:txBody>
        </p:sp>
        <p:sp>
          <p:nvSpPr>
            <p:cNvPr id="13325" name="Text Box 24"/>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6" name="Text Box 25"/>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13327" name="Text Box 26"/>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8" name="Text Box 27"/>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grpSp>
      <p:sp>
        <p:nvSpPr>
          <p:cNvPr id="13318" name="Rectangle 28"/>
          <p:cNvSpPr>
            <a:spLocks noChangeArrowheads="1"/>
          </p:cNvSpPr>
          <p:nvPr/>
        </p:nvSpPr>
        <p:spPr bwMode="auto">
          <a:xfrm>
            <a:off x="1611313" y="5501988"/>
            <a:ext cx="39100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3200" dirty="0">
                <a:latin typeface="+mj-lt"/>
                <a:ea typeface="楷体" pitchFamily="49" charset="-122"/>
              </a:rPr>
              <a:t>It is rotation invariant.</a:t>
            </a:r>
            <a:endParaRPr lang="zh-CN" altLang="en-US" sz="3200" dirty="0">
              <a:latin typeface="+mj-lt"/>
              <a:ea typeface="楷体" pitchFamily="49" charset="-122"/>
            </a:endParaRPr>
          </a:p>
        </p:txBody>
      </p:sp>
      <p:graphicFrame>
        <p:nvGraphicFramePr>
          <p:cNvPr id="13314" name="Object 29"/>
          <p:cNvGraphicFramePr>
            <a:graphicFrameLocks noGrp="1" noChangeAspect="1"/>
          </p:cNvGraphicFramePr>
          <p:nvPr>
            <p:ph sz="half" idx="2"/>
          </p:nvPr>
        </p:nvGraphicFramePr>
        <p:xfrm>
          <a:off x="253145" y="2142059"/>
          <a:ext cx="8687605" cy="566861"/>
        </p:xfrm>
        <a:graphic>
          <a:graphicData uri="http://schemas.openxmlformats.org/presentationml/2006/ole">
            <mc:AlternateContent xmlns:mc="http://schemas.openxmlformats.org/markup-compatibility/2006">
              <mc:Choice xmlns:v="urn:schemas-microsoft-com:vml" Requires="v">
                <p:oleObj name="Equation" r:id="rId3" imgW="4279900" imgH="279400" progId="Equation.DSMT4">
                  <p:embed/>
                </p:oleObj>
              </mc:Choice>
              <mc:Fallback>
                <p:oleObj name="Equation" r:id="rId3" imgW="4279900" imgH="279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45" y="2142059"/>
                        <a:ext cx="8687605" cy="56686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77320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a:solidFill>
                  <a:srgbClr val="3366CC"/>
                </a:solidFill>
                <a:latin typeface="+mj-lt"/>
                <a:ea typeface="华文楷体" pitchFamily="2" charset="-122"/>
              </a:rPr>
              <a:t>Extending the mask</a:t>
            </a:r>
            <a:endParaRPr lang="zh-CN" altLang="en-US" dirty="0">
              <a:solidFill>
                <a:srgbClr val="3366CC"/>
              </a:solidFill>
              <a:latin typeface="+mj-lt"/>
              <a:ea typeface="华文楷体" pitchFamily="2" charset="-122"/>
            </a:endParaRPr>
          </a:p>
        </p:txBody>
      </p:sp>
      <p:sp>
        <p:nvSpPr>
          <p:cNvPr id="14341"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4342" name="Rectangle 22"/>
          <p:cNvSpPr>
            <a:spLocks noChangeArrowheads="1"/>
          </p:cNvSpPr>
          <p:nvPr/>
        </p:nvSpPr>
        <p:spPr bwMode="auto">
          <a:xfrm>
            <a:off x="869950" y="2175828"/>
            <a:ext cx="73453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800" dirty="0">
                <a:latin typeface="+mj-lt"/>
                <a:ea typeface="楷体" pitchFamily="49" charset="-122"/>
              </a:rPr>
              <a:t>The elements in the diagonal direction can also be taken into account</a:t>
            </a:r>
            <a:r>
              <a:rPr lang="zh-CN" altLang="en-US" sz="2800" dirty="0">
                <a:latin typeface="+mj-lt"/>
                <a:ea typeface="楷体" pitchFamily="49" charset="-122"/>
              </a:rPr>
              <a:t>：</a:t>
            </a:r>
          </a:p>
        </p:txBody>
      </p:sp>
      <p:graphicFrame>
        <p:nvGraphicFramePr>
          <p:cNvPr id="14338" name="Object 23"/>
          <p:cNvGraphicFramePr>
            <a:graphicFrameLocks noChangeAspect="1"/>
          </p:cNvGraphicFramePr>
          <p:nvPr/>
        </p:nvGraphicFramePr>
        <p:xfrm>
          <a:off x="1498600" y="3143101"/>
          <a:ext cx="5681663" cy="1870075"/>
        </p:xfrm>
        <a:graphic>
          <a:graphicData uri="http://schemas.openxmlformats.org/presentationml/2006/ole">
            <mc:AlternateContent xmlns:mc="http://schemas.openxmlformats.org/markup-compatibility/2006">
              <mc:Choice xmlns:v="urn:schemas-microsoft-com:vml" Requires="v">
                <p:oleObj name="Equation" r:id="rId3" imgW="3098800" imgH="1016000" progId="Equation.DSMT4">
                  <p:embed/>
                </p:oleObj>
              </mc:Choice>
              <mc:Fallback>
                <p:oleObj name="Equation" r:id="rId3" imgW="3098800" imgH="1016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600" y="3143101"/>
                        <a:ext cx="5681663"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25"/>
          <p:cNvGraphicFramePr>
            <a:graphicFrameLocks noChangeAspect="1"/>
          </p:cNvGraphicFramePr>
          <p:nvPr/>
        </p:nvGraphicFramePr>
        <p:xfrm>
          <a:off x="1547664" y="5326534"/>
          <a:ext cx="4111625" cy="766762"/>
        </p:xfrm>
        <a:graphic>
          <a:graphicData uri="http://schemas.openxmlformats.org/presentationml/2006/ole">
            <mc:AlternateContent xmlns:mc="http://schemas.openxmlformats.org/markup-compatibility/2006">
              <mc:Choice xmlns:v="urn:schemas-microsoft-com:vml" Requires="v">
                <p:oleObj name="Equation" r:id="rId5" imgW="2400300" imgH="444500" progId="Equation.DSMT4">
                  <p:embed/>
                </p:oleObj>
              </mc:Choice>
              <mc:Fallback>
                <p:oleObj name="Equation" r:id="rId5" imgW="2400300" imgH="444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5326534"/>
                        <a:ext cx="4111625"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5" name="Rectangle 27"/>
          <p:cNvSpPr>
            <a:spLocks noChangeArrowheads="1"/>
          </p:cNvSpPr>
          <p:nvPr/>
        </p:nvSpPr>
        <p:spPr bwMode="auto">
          <a:xfrm>
            <a:off x="885801" y="4836150"/>
            <a:ext cx="6399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rPr>
              <a:t>Or</a:t>
            </a:r>
            <a:r>
              <a:rPr lang="zh-CN" altLang="en-US" sz="2800" dirty="0">
                <a:latin typeface="+mj-lt"/>
              </a:rPr>
              <a:t> </a:t>
            </a:r>
          </a:p>
        </p:txBody>
      </p:sp>
    </p:spTree>
    <p:extLst>
      <p:ext uri="{BB962C8B-B14F-4D97-AF65-F5344CB8AC3E}">
        <p14:creationId xmlns:p14="http://schemas.microsoft.com/office/powerpoint/2010/main" val="2104751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5364" name="Rectangle 2"/>
          <p:cNvSpPr>
            <a:spLocks noGrp="1" noChangeArrowheads="1"/>
          </p:cNvSpPr>
          <p:nvPr>
            <p:ph type="body" sz="half" idx="1"/>
          </p:nvPr>
        </p:nvSpPr>
        <p:spPr>
          <a:xfrm>
            <a:off x="471488" y="1571625"/>
            <a:ext cx="7847012" cy="1216025"/>
          </a:xfrm>
        </p:spPr>
        <p:txBody>
          <a:bodyPr>
            <a:normAutofit/>
          </a:bodyPr>
          <a:lstStyle/>
          <a:p>
            <a:pPr eaLnBrk="1" hangingPunct="1">
              <a:buFontTx/>
              <a:buNone/>
            </a:pPr>
            <a:r>
              <a:rPr lang="en-US" altLang="zh-CN" dirty="0">
                <a:solidFill>
                  <a:srgbClr val="3366CC"/>
                </a:solidFill>
                <a:latin typeface="+mj-lt"/>
                <a:ea typeface="华文楷体" pitchFamily="2" charset="-122"/>
              </a:rPr>
              <a:t>Extended mask</a:t>
            </a:r>
            <a:endParaRPr lang="zh-CN" altLang="en-US" dirty="0">
              <a:solidFill>
                <a:srgbClr val="3366CC"/>
              </a:solidFill>
              <a:latin typeface="+mj-lt"/>
              <a:ea typeface="华文楷体" pitchFamily="2" charset="-122"/>
            </a:endParaRPr>
          </a:p>
        </p:txBody>
      </p:sp>
      <p:sp>
        <p:nvSpPr>
          <p:cNvPr id="15366" name="Rectangle 8"/>
          <p:cNvSpPr>
            <a:spLocks noChangeArrowheads="1"/>
          </p:cNvSpPr>
          <p:nvPr/>
        </p:nvSpPr>
        <p:spPr bwMode="auto">
          <a:xfrm>
            <a:off x="0" y="30204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pSp>
        <p:nvGrpSpPr>
          <p:cNvPr id="15367" name="Group 11"/>
          <p:cNvGrpSpPr>
            <a:grpSpLocks/>
          </p:cNvGrpSpPr>
          <p:nvPr/>
        </p:nvGrpSpPr>
        <p:grpSpPr bwMode="auto">
          <a:xfrm>
            <a:off x="3313113" y="2708920"/>
            <a:ext cx="2203450" cy="2097087"/>
            <a:chOff x="2340" y="1904"/>
            <a:chExt cx="2235" cy="1951"/>
          </a:xfrm>
        </p:grpSpPr>
        <p:grpSp>
          <p:nvGrpSpPr>
            <p:cNvPr id="15369" name="Group 12"/>
            <p:cNvGrpSpPr>
              <a:grpSpLocks/>
            </p:cNvGrpSpPr>
            <p:nvPr/>
          </p:nvGrpSpPr>
          <p:grpSpPr bwMode="auto">
            <a:xfrm>
              <a:off x="2490" y="1904"/>
              <a:ext cx="1919" cy="1921"/>
              <a:chOff x="2490" y="1904"/>
              <a:chExt cx="1919" cy="1921"/>
            </a:xfrm>
          </p:grpSpPr>
          <p:grpSp>
            <p:nvGrpSpPr>
              <p:cNvPr id="15379" name="Group 13"/>
              <p:cNvGrpSpPr>
                <a:grpSpLocks/>
              </p:cNvGrpSpPr>
              <p:nvPr/>
            </p:nvGrpSpPr>
            <p:grpSpPr bwMode="auto">
              <a:xfrm>
                <a:off x="2490" y="1904"/>
                <a:ext cx="1919" cy="1921"/>
                <a:chOff x="2490" y="1904"/>
                <a:chExt cx="1919" cy="1921"/>
              </a:xfrm>
            </p:grpSpPr>
            <p:sp>
              <p:nvSpPr>
                <p:cNvPr id="15382" name="Rectangle 14"/>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5383" name="Line 15"/>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5384" name="Line 16"/>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5380" name="Line 17"/>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5381" name="Line 18"/>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5370" name="Text Box 19"/>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1" name="Text Box 20"/>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2" name="Text Box 21"/>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3" name="Text Box 22"/>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4" name="Text Box 23"/>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-8</a:t>
              </a:r>
            </a:p>
          </p:txBody>
        </p:sp>
        <p:sp>
          <p:nvSpPr>
            <p:cNvPr id="15375" name="Text Box 24"/>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6" name="Text Box 25"/>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7" name="Text Box 26"/>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8" name="Text Box 27"/>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grpSp>
      <p:sp>
        <p:nvSpPr>
          <p:cNvPr id="15368" name="Rectangle 28"/>
          <p:cNvSpPr>
            <a:spLocks noChangeArrowheads="1"/>
          </p:cNvSpPr>
          <p:nvPr/>
        </p:nvSpPr>
        <p:spPr bwMode="auto">
          <a:xfrm>
            <a:off x="1611313" y="5532765"/>
            <a:ext cx="61709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It’s also rotation invariant, i.e., isotropic.</a:t>
            </a:r>
            <a:r>
              <a:rPr lang="zh-CN" altLang="en-US" sz="2800" dirty="0">
                <a:latin typeface="+mj-lt"/>
                <a:ea typeface="楷体" pitchFamily="49" charset="-122"/>
              </a:rPr>
              <a:t> </a:t>
            </a:r>
          </a:p>
        </p:txBody>
      </p:sp>
      <p:graphicFrame>
        <p:nvGraphicFramePr>
          <p:cNvPr id="15362" name="Object 29"/>
          <p:cNvGraphicFramePr>
            <a:graphicFrameLocks noGrp="1" noChangeAspect="1"/>
          </p:cNvGraphicFramePr>
          <p:nvPr>
            <p:ph sz="half" idx="2"/>
          </p:nvPr>
        </p:nvGraphicFramePr>
        <p:xfrm>
          <a:off x="3544132" y="1196752"/>
          <a:ext cx="5444293" cy="1008112"/>
        </p:xfrm>
        <a:graphic>
          <a:graphicData uri="http://schemas.openxmlformats.org/presentationml/2006/ole">
            <mc:AlternateContent xmlns:mc="http://schemas.openxmlformats.org/markup-compatibility/2006">
              <mc:Choice xmlns:v="urn:schemas-microsoft-com:vml" Requires="v">
                <p:oleObj name="Equation" r:id="rId3" imgW="2400300" imgH="444500" progId="Equation.DSMT4">
                  <p:embed/>
                </p:oleObj>
              </mc:Choice>
              <mc:Fallback>
                <p:oleObj name="Equation" r:id="rId3" imgW="2400300" imgH="444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4132" y="1196752"/>
                        <a:ext cx="5444293" cy="10081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17442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0723"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Spatial filtering--smoothing</a:t>
            </a:r>
            <a:endParaRPr lang="zh-CN" altLang="en-US" dirty="0">
              <a:solidFill>
                <a:srgbClr val="3366CC"/>
              </a:solidFill>
              <a:latin typeface="+mj-lt"/>
              <a:ea typeface="华文楷体" pitchFamily="2" charset="-122"/>
            </a:endParaRPr>
          </a:p>
        </p:txBody>
      </p:sp>
      <p:sp>
        <p:nvSpPr>
          <p:cNvPr id="30724" name="Rectangle 4"/>
          <p:cNvSpPr>
            <a:spLocks noChangeArrowheads="1"/>
          </p:cNvSpPr>
          <p:nvPr/>
        </p:nvSpPr>
        <p:spPr bwMode="auto">
          <a:xfrm>
            <a:off x="0" y="29919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30725" name="Rectangle 5"/>
          <p:cNvSpPr>
            <a:spLocks noChangeArrowheads="1"/>
          </p:cNvSpPr>
          <p:nvPr/>
        </p:nvSpPr>
        <p:spPr bwMode="auto">
          <a:xfrm>
            <a:off x="0"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pic>
        <p:nvPicPr>
          <p:cNvPr id="30727" name="Picture 7" descr="iz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150" y="1830388"/>
            <a:ext cx="3043238"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8"/>
          <p:cNvSpPr>
            <a:spLocks noChangeArrowheads="1"/>
          </p:cNvSpPr>
          <p:nvPr/>
        </p:nvSpPr>
        <p:spPr bwMode="auto">
          <a:xfrm>
            <a:off x="5229244" y="4707881"/>
            <a:ext cx="3903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altLang="zh-CN" sz="2400" dirty="0">
                <a:latin typeface="+mj-lt"/>
                <a:ea typeface="楷体" pitchFamily="49" charset="-122"/>
              </a:rPr>
              <a:t>Image after low-pass filtering</a:t>
            </a:r>
            <a:endParaRPr lang="zh-CN" altLang="en-US" sz="2400" dirty="0">
              <a:latin typeface="+mj-lt"/>
              <a:ea typeface="楷体" pitchFamily="49" charset="-122"/>
            </a:endParaRPr>
          </a:p>
        </p:txBody>
      </p:sp>
      <p:sp>
        <p:nvSpPr>
          <p:cNvPr id="30729" name="Rectangle 9"/>
          <p:cNvSpPr>
            <a:spLocks noChangeArrowheads="1"/>
          </p:cNvSpPr>
          <p:nvPr/>
        </p:nvSpPr>
        <p:spPr bwMode="auto">
          <a:xfrm>
            <a:off x="395536" y="2703027"/>
            <a:ext cx="4730941" cy="3108543"/>
          </a:xfrm>
          <a:prstGeom prst="rect">
            <a:avLst/>
          </a:prstGeom>
          <a:ln/>
        </p:spPr>
        <p:style>
          <a:lnRef idx="1">
            <a:schemeClr val="accent2"/>
          </a:lnRef>
          <a:fillRef idx="2">
            <a:schemeClr val="accent2"/>
          </a:fillRef>
          <a:effectRef idx="1">
            <a:schemeClr val="accent2"/>
          </a:effectRef>
          <a:fontRef idx="minor">
            <a:schemeClr val="dk1"/>
          </a:fontRef>
        </p:style>
        <p:txBody>
          <a:bodyPr wrap="square" anchor="ctr">
            <a:spAutoFit/>
          </a:bodyPr>
          <a:lstStyle/>
          <a:p>
            <a:r>
              <a:rPr lang="en-US" altLang="zh-CN" sz="2800" dirty="0">
                <a:latin typeface="+mj-lt"/>
                <a:ea typeface="楷体" pitchFamily="49" charset="-122"/>
              </a:rPr>
              <a:t>    Smoothing can reduce noises and blurring, which can be used in preprocessing. For instance, remove the subtle details when you just want to extract the big target.</a:t>
            </a:r>
            <a:endParaRPr lang="zh-CN" altLang="en-US" sz="2800" dirty="0">
              <a:latin typeface="+mj-lt"/>
              <a:ea typeface="楷体" pitchFamily="49" charset="-122"/>
            </a:endParaRPr>
          </a:p>
        </p:txBody>
      </p:sp>
    </p:spTree>
    <p:extLst>
      <p:ext uri="{BB962C8B-B14F-4D97-AF65-F5344CB8AC3E}">
        <p14:creationId xmlns:p14="http://schemas.microsoft.com/office/powerpoint/2010/main" val="3991597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sz="half" idx="1"/>
          </p:nvPr>
        </p:nvSpPr>
        <p:spPr>
          <a:xfrm>
            <a:off x="471488" y="1571625"/>
            <a:ext cx="7847012" cy="1216025"/>
          </a:xfrm>
        </p:spPr>
        <p:txBody>
          <a:bodyPr>
            <a:normAutofit/>
          </a:bodyPr>
          <a:lstStyle/>
          <a:p>
            <a:pPr eaLnBrk="1" hangingPunct="1">
              <a:buFontTx/>
              <a:buNone/>
            </a:pPr>
            <a:r>
              <a:rPr lang="en-US" altLang="zh-CN" dirty="0">
                <a:solidFill>
                  <a:srgbClr val="3366CC"/>
                </a:solidFill>
                <a:latin typeface="+mj-lt"/>
                <a:ea typeface="华文楷体" pitchFamily="2" charset="-122"/>
              </a:rPr>
              <a:t>Extended mask</a:t>
            </a:r>
            <a:endParaRPr lang="zh-CN" altLang="en-US" dirty="0">
              <a:solidFill>
                <a:srgbClr val="3366CC"/>
              </a:solidFill>
              <a:latin typeface="+mj-lt"/>
              <a:ea typeface="华文楷体" pitchFamily="2" charset="-122"/>
            </a:endParaRPr>
          </a:p>
        </p:txBody>
      </p:sp>
      <p:sp>
        <p:nvSpPr>
          <p:cNvPr id="44035"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4037" name="Rectangle 6"/>
          <p:cNvSpPr>
            <a:spLocks noChangeArrowheads="1"/>
          </p:cNvSpPr>
          <p:nvPr/>
        </p:nvSpPr>
        <p:spPr bwMode="auto">
          <a:xfrm>
            <a:off x="0" y="30204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pSp>
        <p:nvGrpSpPr>
          <p:cNvPr id="44038" name="Group 25"/>
          <p:cNvGrpSpPr>
            <a:grpSpLocks/>
          </p:cNvGrpSpPr>
          <p:nvPr/>
        </p:nvGrpSpPr>
        <p:grpSpPr bwMode="auto">
          <a:xfrm>
            <a:off x="4638675" y="2671763"/>
            <a:ext cx="2971800" cy="2560637"/>
            <a:chOff x="2340" y="1904"/>
            <a:chExt cx="2235" cy="1951"/>
          </a:xfrm>
        </p:grpSpPr>
        <p:grpSp>
          <p:nvGrpSpPr>
            <p:cNvPr id="44057" name="Group 26"/>
            <p:cNvGrpSpPr>
              <a:grpSpLocks/>
            </p:cNvGrpSpPr>
            <p:nvPr/>
          </p:nvGrpSpPr>
          <p:grpSpPr bwMode="auto">
            <a:xfrm>
              <a:off x="2490" y="1904"/>
              <a:ext cx="1919" cy="1921"/>
              <a:chOff x="2490" y="1904"/>
              <a:chExt cx="1919" cy="1921"/>
            </a:xfrm>
          </p:grpSpPr>
          <p:grpSp>
            <p:nvGrpSpPr>
              <p:cNvPr id="44067" name="Group 27"/>
              <p:cNvGrpSpPr>
                <a:grpSpLocks/>
              </p:cNvGrpSpPr>
              <p:nvPr/>
            </p:nvGrpSpPr>
            <p:grpSpPr bwMode="auto">
              <a:xfrm>
                <a:off x="2490" y="1904"/>
                <a:ext cx="1919" cy="1921"/>
                <a:chOff x="2490" y="1904"/>
                <a:chExt cx="1919" cy="1921"/>
              </a:xfrm>
            </p:grpSpPr>
            <p:sp>
              <p:nvSpPr>
                <p:cNvPr id="44070" name="Rectangle 28"/>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4071" name="Line 29"/>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72" name="Line 30"/>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68" name="Line 31"/>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69" name="Line 32"/>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58" name="Text Box 33"/>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59" name="Text Box 34"/>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0" name="Text Box 35"/>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1" name="Text Box 36"/>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2" name="Text Box 37"/>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8</a:t>
              </a:r>
            </a:p>
          </p:txBody>
        </p:sp>
        <p:sp>
          <p:nvSpPr>
            <p:cNvPr id="44063" name="Text Box 38"/>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4" name="Text Box 39"/>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5" name="Text Box 40"/>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6" name="Text Box 41"/>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grpSp>
      <p:grpSp>
        <p:nvGrpSpPr>
          <p:cNvPr id="44039" name="Group 42"/>
          <p:cNvGrpSpPr>
            <a:grpSpLocks/>
          </p:cNvGrpSpPr>
          <p:nvPr/>
        </p:nvGrpSpPr>
        <p:grpSpPr bwMode="auto">
          <a:xfrm>
            <a:off x="1358900" y="2671763"/>
            <a:ext cx="2971800" cy="2560637"/>
            <a:chOff x="2340" y="1904"/>
            <a:chExt cx="2235" cy="1951"/>
          </a:xfrm>
        </p:grpSpPr>
        <p:grpSp>
          <p:nvGrpSpPr>
            <p:cNvPr id="44041" name="Group 43"/>
            <p:cNvGrpSpPr>
              <a:grpSpLocks/>
            </p:cNvGrpSpPr>
            <p:nvPr/>
          </p:nvGrpSpPr>
          <p:grpSpPr bwMode="auto">
            <a:xfrm>
              <a:off x="2490" y="1904"/>
              <a:ext cx="1919" cy="1921"/>
              <a:chOff x="2490" y="1904"/>
              <a:chExt cx="1919" cy="1921"/>
            </a:xfrm>
          </p:grpSpPr>
          <p:grpSp>
            <p:nvGrpSpPr>
              <p:cNvPr id="44051" name="Group 44"/>
              <p:cNvGrpSpPr>
                <a:grpSpLocks/>
              </p:cNvGrpSpPr>
              <p:nvPr/>
            </p:nvGrpSpPr>
            <p:grpSpPr bwMode="auto">
              <a:xfrm>
                <a:off x="2490" y="1904"/>
                <a:ext cx="1919" cy="1921"/>
                <a:chOff x="2490" y="1904"/>
                <a:chExt cx="1919" cy="1921"/>
              </a:xfrm>
            </p:grpSpPr>
            <p:sp>
              <p:nvSpPr>
                <p:cNvPr id="44054" name="Rectangle 45"/>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4055" name="Line 46"/>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56" name="Line 47"/>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52" name="Line 48"/>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53" name="Line 49"/>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42" name="Text Box 50"/>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44043" name="Text Box 51"/>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44" name="Text Box 52"/>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44045" name="Text Box 53"/>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46" name="Text Box 54"/>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4</a:t>
              </a:r>
            </a:p>
          </p:txBody>
        </p:sp>
        <p:sp>
          <p:nvSpPr>
            <p:cNvPr id="44047" name="Text Box 55"/>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48" name="Text Box 56"/>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44049" name="Text Box 57"/>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50" name="Text Box 58"/>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grpSp>
      <p:sp>
        <p:nvSpPr>
          <p:cNvPr id="44040" name="Rectangle 59"/>
          <p:cNvSpPr>
            <a:spLocks noChangeArrowheads="1"/>
          </p:cNvSpPr>
          <p:nvPr/>
        </p:nvSpPr>
        <p:spPr bwMode="auto">
          <a:xfrm>
            <a:off x="438150" y="5103466"/>
            <a:ext cx="8324850" cy="1384995"/>
          </a:xfrm>
          <a:prstGeom prst="rect">
            <a:avLst/>
          </a:prstGeom>
          <a:solidFill>
            <a:schemeClr val="accent1"/>
          </a:solidFill>
          <a:ln w="9525">
            <a:solidFill>
              <a:srgbClr val="FF3300"/>
            </a:solidFill>
            <a:miter lim="800000"/>
            <a:headEnd/>
            <a:tailEnd/>
          </a:ln>
        </p:spPr>
        <p:txBody>
          <a:bodyPr anchor="ctr">
            <a:spAutoFit/>
          </a:bodyPr>
          <a:lstStyle/>
          <a:p>
            <a:r>
              <a:rPr lang="en-US" altLang="zh-CN" sz="2800" dirty="0">
                <a:solidFill>
                  <a:srgbClr val="0000FF"/>
                </a:solidFill>
                <a:latin typeface="+mj-lt"/>
                <a:ea typeface="楷体" pitchFamily="49" charset="-122"/>
              </a:rPr>
              <a:t>When you fuse the </a:t>
            </a:r>
            <a:r>
              <a:rPr lang="en-US" altLang="zh-CN" sz="2800" dirty="0" err="1">
                <a:solidFill>
                  <a:srgbClr val="0000FF"/>
                </a:solidFill>
                <a:latin typeface="+mj-lt"/>
                <a:ea typeface="楷体" pitchFamily="49" charset="-122"/>
              </a:rPr>
              <a:t>Laplacian</a:t>
            </a:r>
            <a:r>
              <a:rPr lang="en-US" altLang="zh-CN" sz="2800" dirty="0">
                <a:solidFill>
                  <a:srgbClr val="0000FF"/>
                </a:solidFill>
                <a:latin typeface="+mj-lt"/>
                <a:ea typeface="楷体" pitchFamily="49" charset="-122"/>
              </a:rPr>
              <a:t> result and the original image together, you have to consider the symbol difference between them.</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270433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body" sz="half" idx="1"/>
          </p:nvPr>
        </p:nvSpPr>
        <p:spPr>
          <a:xfrm>
            <a:off x="471488" y="1571625"/>
            <a:ext cx="7847012" cy="777255"/>
          </a:xfrm>
        </p:spPr>
        <p:txBody>
          <a:bodyPr>
            <a:normAutofit/>
          </a:bodyPr>
          <a:lstStyle/>
          <a:p>
            <a:pPr eaLnBrk="1" hangingPunct="1">
              <a:buFontTx/>
              <a:buNone/>
            </a:pPr>
            <a:r>
              <a:rPr lang="en-US" altLang="zh-CN" dirty="0">
                <a:solidFill>
                  <a:srgbClr val="3366CC"/>
                </a:solidFill>
                <a:latin typeface="+mj-lt"/>
                <a:ea typeface="华文楷体" pitchFamily="2" charset="-122"/>
              </a:rPr>
              <a:t>Application of </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sp>
        <p:nvSpPr>
          <p:cNvPr id="16388"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6389" name="Rectangle 4"/>
          <p:cNvSpPr>
            <a:spLocks noChangeArrowheads="1"/>
          </p:cNvSpPr>
          <p:nvPr/>
        </p:nvSpPr>
        <p:spPr bwMode="auto">
          <a:xfrm>
            <a:off x="827088" y="2708920"/>
            <a:ext cx="53431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cs typeface="Times New Roman" pitchFamily="18" charset="0"/>
              </a:rPr>
              <a:t>Image enhancement by </a:t>
            </a:r>
            <a:r>
              <a:rPr lang="en-US" altLang="zh-CN" sz="2800" dirty="0" err="1">
                <a:latin typeface="+mj-lt"/>
                <a:ea typeface="楷体" pitchFamily="49" charset="-122"/>
                <a:cs typeface="Times New Roman" pitchFamily="18" charset="0"/>
              </a:rPr>
              <a:t>Laplaician</a:t>
            </a:r>
            <a:r>
              <a:rPr lang="en-US" altLang="zh-CN" sz="2800" dirty="0">
                <a:latin typeface="+mj-lt"/>
                <a:ea typeface="楷体" pitchFamily="49" charset="-122"/>
                <a:cs typeface="Times New Roman" pitchFamily="18" charset="0"/>
              </a:rPr>
              <a:t>:</a:t>
            </a:r>
            <a:endParaRPr lang="zh-CN" altLang="en-US" sz="2800" dirty="0">
              <a:latin typeface="+mj-lt"/>
              <a:ea typeface="楷体" pitchFamily="49" charset="-122"/>
              <a:cs typeface="Times New Roman" pitchFamily="18" charset="0"/>
            </a:endParaRPr>
          </a:p>
        </p:txBody>
      </p:sp>
      <p:graphicFrame>
        <p:nvGraphicFramePr>
          <p:cNvPr id="16386" name="Object 5"/>
          <p:cNvGraphicFramePr>
            <a:graphicFrameLocks noChangeAspect="1"/>
          </p:cNvGraphicFramePr>
          <p:nvPr/>
        </p:nvGraphicFramePr>
        <p:xfrm>
          <a:off x="1325563" y="3414713"/>
          <a:ext cx="7083425" cy="895350"/>
        </p:xfrm>
        <a:graphic>
          <a:graphicData uri="http://schemas.openxmlformats.org/presentationml/2006/ole">
            <mc:AlternateContent xmlns:mc="http://schemas.openxmlformats.org/markup-compatibility/2006">
              <mc:Choice xmlns:v="urn:schemas-microsoft-com:vml" Requires="v">
                <p:oleObj name="Equation" r:id="rId3" imgW="4216400" imgH="533400" progId="Equation.DSMT4">
                  <p:embed/>
                </p:oleObj>
              </mc:Choice>
              <mc:Fallback>
                <p:oleObj name="Equation" r:id="rId3" imgW="4216400" imgH="533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563" y="3414713"/>
                        <a:ext cx="708342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0" name="Rectangle 6"/>
          <p:cNvSpPr>
            <a:spLocks noChangeArrowheads="1"/>
          </p:cNvSpPr>
          <p:nvPr/>
        </p:nvSpPr>
        <p:spPr bwMode="auto">
          <a:xfrm>
            <a:off x="874713" y="5108991"/>
            <a:ext cx="79168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dirty="0">
                <a:latin typeface="+mj-lt"/>
                <a:ea typeface="楷体" pitchFamily="49" charset="-122"/>
              </a:rPr>
              <a:t>Fuse the original image and the </a:t>
            </a:r>
            <a:r>
              <a:rPr lang="en-US" altLang="zh-CN" sz="2400" dirty="0" err="1">
                <a:latin typeface="+mj-lt"/>
                <a:ea typeface="楷体" pitchFamily="49" charset="-122"/>
              </a:rPr>
              <a:t>Laplacian</a:t>
            </a:r>
            <a:r>
              <a:rPr lang="en-US" altLang="zh-CN" sz="2400" dirty="0">
                <a:latin typeface="+mj-lt"/>
                <a:ea typeface="楷体" pitchFamily="49" charset="-122"/>
              </a:rPr>
              <a:t> result can preserve the sharpening effect and restore the original visual information.</a:t>
            </a:r>
            <a:endParaRPr lang="zh-CN" altLang="en-US" sz="2400" dirty="0">
              <a:latin typeface="+mj-lt"/>
              <a:ea typeface="楷体" pitchFamily="49" charset="-122"/>
            </a:endParaRPr>
          </a:p>
        </p:txBody>
      </p:sp>
      <p:sp>
        <p:nvSpPr>
          <p:cNvPr id="2" name="TextBox 1"/>
          <p:cNvSpPr txBox="1"/>
          <p:nvPr/>
        </p:nvSpPr>
        <p:spPr>
          <a:xfrm>
            <a:off x="4860032" y="3297178"/>
            <a:ext cx="3931543" cy="707886"/>
          </a:xfrm>
          <a:prstGeom prst="rect">
            <a:avLst/>
          </a:prstGeom>
          <a:solidFill>
            <a:srgbClr val="FFFFFF"/>
          </a:solidFill>
        </p:spPr>
        <p:txBody>
          <a:bodyPr wrap="square" rtlCol="0">
            <a:spAutoFit/>
          </a:bodyPr>
          <a:lstStyle/>
          <a:p>
            <a:r>
              <a:rPr lang="en-US" altLang="zh-CN" sz="2000" dirty="0"/>
              <a:t>If the center element of the mask is negative</a:t>
            </a:r>
            <a:endParaRPr lang="zh-CN" altLang="en-US" sz="2000" dirty="0"/>
          </a:p>
        </p:txBody>
      </p:sp>
      <p:sp>
        <p:nvSpPr>
          <p:cNvPr id="8" name="TextBox 7"/>
          <p:cNvSpPr txBox="1"/>
          <p:nvPr/>
        </p:nvSpPr>
        <p:spPr>
          <a:xfrm>
            <a:off x="4860032" y="3933056"/>
            <a:ext cx="3931543" cy="707886"/>
          </a:xfrm>
          <a:prstGeom prst="rect">
            <a:avLst/>
          </a:prstGeom>
          <a:solidFill>
            <a:srgbClr val="FFFFFF"/>
          </a:solidFill>
        </p:spPr>
        <p:txBody>
          <a:bodyPr wrap="square" rtlCol="0">
            <a:spAutoFit/>
          </a:bodyPr>
          <a:lstStyle/>
          <a:p>
            <a:r>
              <a:rPr lang="en-US" altLang="zh-CN" sz="2000" dirty="0"/>
              <a:t>If the center element of the mask is positive</a:t>
            </a:r>
            <a:endParaRPr lang="zh-CN" altLang="en-US" sz="2000" dirty="0"/>
          </a:p>
        </p:txBody>
      </p:sp>
    </p:spTree>
    <p:extLst>
      <p:ext uri="{BB962C8B-B14F-4D97-AF65-F5344CB8AC3E}">
        <p14:creationId xmlns:p14="http://schemas.microsoft.com/office/powerpoint/2010/main" val="3307409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sz="half" idx="1"/>
          </p:nvPr>
        </p:nvSpPr>
        <p:spPr>
          <a:xfrm>
            <a:off x="471488" y="1571625"/>
            <a:ext cx="7847012" cy="633239"/>
          </a:xfrm>
        </p:spPr>
        <p:txBody>
          <a:bodyPr>
            <a:normAutofit/>
          </a:bodyPr>
          <a:lstStyle/>
          <a:p>
            <a:pPr eaLnBrk="1" hangingPunct="1">
              <a:buFontTx/>
              <a:buNone/>
            </a:pPr>
            <a:r>
              <a:rPr lang="en-US" altLang="zh-CN" sz="2400" dirty="0" err="1">
                <a:solidFill>
                  <a:srgbClr val="3366CC"/>
                </a:solidFill>
                <a:latin typeface="+mj-lt"/>
                <a:ea typeface="华文楷体" pitchFamily="2" charset="-122"/>
              </a:rPr>
              <a:t>Laplacian</a:t>
            </a:r>
            <a:r>
              <a:rPr lang="en-US" altLang="zh-CN" sz="2400" dirty="0">
                <a:solidFill>
                  <a:srgbClr val="3366CC"/>
                </a:solidFill>
                <a:latin typeface="+mj-lt"/>
                <a:ea typeface="华文楷体" pitchFamily="2" charset="-122"/>
              </a:rPr>
              <a:t> Example</a:t>
            </a:r>
            <a:endParaRPr lang="zh-CN" altLang="en-US" sz="2400" dirty="0">
              <a:solidFill>
                <a:srgbClr val="3366CC"/>
              </a:solidFill>
              <a:latin typeface="+mj-lt"/>
              <a:ea typeface="华文楷体" pitchFamily="2" charset="-122"/>
            </a:endParaRPr>
          </a:p>
        </p:txBody>
      </p:sp>
      <p:sp>
        <p:nvSpPr>
          <p:cNvPr id="45059"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pic>
        <p:nvPicPr>
          <p:cNvPr id="450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887663"/>
            <a:ext cx="19716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863" y="2905125"/>
            <a:ext cx="19431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673" y="2909888"/>
            <a:ext cx="1933575"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4821" y="2914650"/>
            <a:ext cx="197167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Text Box 12"/>
          <p:cNvSpPr txBox="1">
            <a:spLocks noChangeArrowheads="1"/>
          </p:cNvSpPr>
          <p:nvPr/>
        </p:nvSpPr>
        <p:spPr bwMode="auto">
          <a:xfrm>
            <a:off x="35496" y="5289550"/>
            <a:ext cx="900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sz="1800" dirty="0">
                <a:latin typeface="+mj-lt"/>
                <a:ea typeface="楷体" pitchFamily="49" charset="-122"/>
              </a:rPr>
              <a:t>(a)Original image</a:t>
            </a:r>
            <a:r>
              <a:rPr lang="zh-CN" altLang="en-US" sz="1800" dirty="0">
                <a:latin typeface="+mj-lt"/>
                <a:ea typeface="楷体" pitchFamily="49" charset="-122"/>
              </a:rPr>
              <a:t>           </a:t>
            </a:r>
            <a:r>
              <a:rPr lang="en-US" altLang="zh-CN" sz="1800" dirty="0">
                <a:latin typeface="+mj-lt"/>
                <a:ea typeface="楷体" pitchFamily="49" charset="-122"/>
              </a:rPr>
              <a:t>(b)</a:t>
            </a:r>
            <a:r>
              <a:rPr lang="en-US" altLang="zh-CN" sz="1800" dirty="0" err="1">
                <a:latin typeface="+mj-lt"/>
                <a:ea typeface="楷体" pitchFamily="49" charset="-122"/>
              </a:rPr>
              <a:t>Laplacian</a:t>
            </a:r>
            <a:r>
              <a:rPr lang="en-US" altLang="zh-CN" sz="1800" dirty="0">
                <a:latin typeface="+mj-lt"/>
                <a:ea typeface="楷体" pitchFamily="49" charset="-122"/>
              </a:rPr>
              <a:t> result</a:t>
            </a:r>
            <a:r>
              <a:rPr lang="zh-CN" altLang="en-US" sz="1800" dirty="0">
                <a:latin typeface="+mj-lt"/>
                <a:ea typeface="楷体" pitchFamily="49" charset="-122"/>
              </a:rPr>
              <a:t>       </a:t>
            </a:r>
            <a:r>
              <a:rPr lang="en-US" altLang="zh-CN" sz="1800" dirty="0">
                <a:latin typeface="+mj-lt"/>
                <a:ea typeface="楷体" pitchFamily="49" charset="-122"/>
              </a:rPr>
              <a:t>( c)Rearranged </a:t>
            </a:r>
            <a:r>
              <a:rPr lang="en-US" altLang="zh-CN" sz="1800" dirty="0" err="1">
                <a:latin typeface="+mj-lt"/>
                <a:ea typeface="楷体" pitchFamily="49" charset="-122"/>
              </a:rPr>
              <a:t>Laplacian</a:t>
            </a:r>
            <a:r>
              <a:rPr lang="en-US" altLang="zh-CN" sz="1800" dirty="0">
                <a:latin typeface="+mj-lt"/>
                <a:ea typeface="楷体" pitchFamily="49" charset="-122"/>
              </a:rPr>
              <a:t> result</a:t>
            </a:r>
            <a:r>
              <a:rPr lang="zh-CN" altLang="en-US" sz="1800" dirty="0">
                <a:latin typeface="+mj-lt"/>
                <a:ea typeface="楷体" pitchFamily="49" charset="-122"/>
              </a:rPr>
              <a:t>    </a:t>
            </a:r>
            <a:r>
              <a:rPr lang="en-US" altLang="zh-CN" sz="1800" dirty="0">
                <a:latin typeface="+mj-lt"/>
                <a:ea typeface="楷体" pitchFamily="49" charset="-122"/>
              </a:rPr>
              <a:t>(d) After fusion</a:t>
            </a:r>
            <a:endParaRPr lang="zh-CN" altLang="en-US" sz="1800" dirty="0">
              <a:latin typeface="+mj-lt"/>
              <a:ea typeface="楷体" pitchFamily="49" charset="-122"/>
            </a:endParaRPr>
          </a:p>
        </p:txBody>
      </p:sp>
    </p:spTree>
    <p:extLst>
      <p:ext uri="{BB962C8B-B14F-4D97-AF65-F5344CB8AC3E}">
        <p14:creationId xmlns:p14="http://schemas.microsoft.com/office/powerpoint/2010/main" val="3191793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err="1">
                <a:solidFill>
                  <a:srgbClr val="3366CC"/>
                </a:solidFill>
                <a:latin typeface="+mj-lt"/>
                <a:ea typeface="楷体" pitchFamily="49" charset="-122"/>
              </a:rPr>
              <a:t>Laplacian</a:t>
            </a:r>
            <a:r>
              <a:rPr lang="en-US" altLang="zh-CN" dirty="0">
                <a:solidFill>
                  <a:srgbClr val="3366CC"/>
                </a:solidFill>
                <a:latin typeface="+mj-lt"/>
                <a:ea typeface="楷体" pitchFamily="49" charset="-122"/>
              </a:rPr>
              <a:t>: example</a:t>
            </a:r>
            <a:endParaRPr lang="zh-CN" altLang="en-US" dirty="0">
              <a:solidFill>
                <a:srgbClr val="3366CC"/>
              </a:solidFill>
              <a:latin typeface="+mj-lt"/>
              <a:ea typeface="楷体" pitchFamily="49" charset="-122"/>
            </a:endParaRPr>
          </a:p>
        </p:txBody>
      </p:sp>
      <p:sp>
        <p:nvSpPr>
          <p:cNvPr id="46083" name="Rectangle 3"/>
          <p:cNvSpPr>
            <a:spLocks noGrp="1" noChangeArrowheads="1"/>
          </p:cNvSpPr>
          <p:nvPr>
            <p:ph type="title"/>
          </p:nvPr>
        </p:nvSpPr>
        <p:spPr>
          <a:xfrm>
            <a:off x="457200" y="332656"/>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2492896"/>
            <a:ext cx="2944812"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8"/>
          <p:cNvSpPr txBox="1">
            <a:spLocks noChangeArrowheads="1"/>
          </p:cNvSpPr>
          <p:nvPr/>
        </p:nvSpPr>
        <p:spPr bwMode="auto">
          <a:xfrm>
            <a:off x="1184275" y="5929833"/>
            <a:ext cx="2445670"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(a) Original image</a:t>
            </a:r>
            <a:endParaRPr lang="zh-CN" altLang="en-US" dirty="0">
              <a:latin typeface="+mj-lt"/>
              <a:ea typeface="楷体" pitchFamily="49" charset="-122"/>
            </a:endParaRPr>
          </a:p>
        </p:txBody>
      </p:sp>
      <p:pic>
        <p:nvPicPr>
          <p:cNvPr id="4608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2496071"/>
            <a:ext cx="2951163"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Text Box 10"/>
          <p:cNvSpPr txBox="1">
            <a:spLocks noChangeArrowheads="1"/>
          </p:cNvSpPr>
          <p:nvPr/>
        </p:nvSpPr>
        <p:spPr bwMode="auto">
          <a:xfrm>
            <a:off x="6015038" y="5977458"/>
            <a:ext cx="2587953"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(b) </a:t>
            </a:r>
            <a:r>
              <a:rPr lang="en-US" altLang="zh-CN" dirty="0" err="1">
                <a:latin typeface="+mj-lt"/>
                <a:ea typeface="楷体" pitchFamily="49" charset="-122"/>
              </a:rPr>
              <a:t>Laplacian</a:t>
            </a:r>
            <a:r>
              <a:rPr lang="en-US" altLang="zh-CN" dirty="0">
                <a:latin typeface="+mj-lt"/>
                <a:ea typeface="楷体" pitchFamily="49" charset="-122"/>
              </a:rPr>
              <a:t> result</a:t>
            </a:r>
            <a:endParaRPr lang="zh-CN" altLang="en-US" dirty="0">
              <a:latin typeface="+mj-lt"/>
              <a:ea typeface="楷体" pitchFamily="49" charset="-122"/>
            </a:endParaRPr>
          </a:p>
        </p:txBody>
      </p:sp>
      <p:sp>
        <p:nvSpPr>
          <p:cNvPr id="46088" name="AutoShape 11"/>
          <p:cNvSpPr>
            <a:spLocks noChangeArrowheads="1"/>
          </p:cNvSpPr>
          <p:nvPr/>
        </p:nvSpPr>
        <p:spPr bwMode="auto">
          <a:xfrm>
            <a:off x="3817938" y="4656658"/>
            <a:ext cx="1798637" cy="158750"/>
          </a:xfrm>
          <a:prstGeom prst="rightArrow">
            <a:avLst>
              <a:gd name="adj1" fmla="val 50000"/>
              <a:gd name="adj2" fmla="val 283250"/>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grpSp>
        <p:nvGrpSpPr>
          <p:cNvPr id="46089" name="Group 13"/>
          <p:cNvGrpSpPr>
            <a:grpSpLocks/>
          </p:cNvGrpSpPr>
          <p:nvPr/>
        </p:nvGrpSpPr>
        <p:grpSpPr bwMode="auto">
          <a:xfrm>
            <a:off x="3914775" y="2969146"/>
            <a:ext cx="1419225" cy="1239837"/>
            <a:chOff x="2340" y="1904"/>
            <a:chExt cx="2235" cy="1951"/>
          </a:xfrm>
        </p:grpSpPr>
        <p:grpSp>
          <p:nvGrpSpPr>
            <p:cNvPr id="46090" name="Group 14"/>
            <p:cNvGrpSpPr>
              <a:grpSpLocks/>
            </p:cNvGrpSpPr>
            <p:nvPr/>
          </p:nvGrpSpPr>
          <p:grpSpPr bwMode="auto">
            <a:xfrm>
              <a:off x="2490" y="1904"/>
              <a:ext cx="1919" cy="1921"/>
              <a:chOff x="2490" y="1904"/>
              <a:chExt cx="1919" cy="1921"/>
            </a:xfrm>
          </p:grpSpPr>
          <p:grpSp>
            <p:nvGrpSpPr>
              <p:cNvPr id="46100" name="Group 15"/>
              <p:cNvGrpSpPr>
                <a:grpSpLocks/>
              </p:cNvGrpSpPr>
              <p:nvPr/>
            </p:nvGrpSpPr>
            <p:grpSpPr bwMode="auto">
              <a:xfrm>
                <a:off x="2490" y="1904"/>
                <a:ext cx="1919" cy="1921"/>
                <a:chOff x="2490" y="1904"/>
                <a:chExt cx="1919" cy="1921"/>
              </a:xfrm>
            </p:grpSpPr>
            <p:sp>
              <p:nvSpPr>
                <p:cNvPr id="46103" name="Rectangle 16"/>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6104" name="Line 17"/>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6105" name="Line 18"/>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6101" name="Line 19"/>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6102" name="Line 20"/>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6091" name="Text Box 21"/>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2" name="Text Box 22"/>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3" name="Text Box 23"/>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4" name="Text Box 24"/>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5" name="Text Box 25"/>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-8</a:t>
              </a:r>
            </a:p>
          </p:txBody>
        </p:sp>
        <p:sp>
          <p:nvSpPr>
            <p:cNvPr id="46096" name="Text Box 26"/>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7" name="Text Box 27"/>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8" name="Text Box 28"/>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9" name="Text Box 29"/>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grpSp>
    </p:spTree>
    <p:extLst>
      <p:ext uri="{BB962C8B-B14F-4D97-AF65-F5344CB8AC3E}">
        <p14:creationId xmlns:p14="http://schemas.microsoft.com/office/powerpoint/2010/main" val="3866181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2890838"/>
            <a:ext cx="2951163"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example</a:t>
            </a:r>
            <a:endParaRPr lang="zh-CN" altLang="en-US" dirty="0">
              <a:solidFill>
                <a:srgbClr val="3366CC"/>
              </a:solidFill>
              <a:latin typeface="+mj-lt"/>
              <a:ea typeface="华文楷体" pitchFamily="2" charset="-122"/>
            </a:endParaRPr>
          </a:p>
        </p:txBody>
      </p:sp>
      <p:sp>
        <p:nvSpPr>
          <p:cNvPr id="47108"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7109" name="Text Box 7"/>
          <p:cNvSpPr txBox="1">
            <a:spLocks noChangeArrowheads="1"/>
          </p:cNvSpPr>
          <p:nvPr/>
        </p:nvSpPr>
        <p:spPr bwMode="auto">
          <a:xfrm>
            <a:off x="611560" y="6343650"/>
            <a:ext cx="2587953"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(b) </a:t>
            </a:r>
            <a:r>
              <a:rPr lang="en-US" altLang="zh-CN" dirty="0" err="1">
                <a:latin typeface="+mj-lt"/>
                <a:ea typeface="楷体" pitchFamily="49" charset="-122"/>
              </a:rPr>
              <a:t>Laplacian</a:t>
            </a:r>
            <a:r>
              <a:rPr lang="en-US" altLang="zh-CN" dirty="0">
                <a:latin typeface="+mj-lt"/>
                <a:ea typeface="楷体" pitchFamily="49" charset="-122"/>
              </a:rPr>
              <a:t> result</a:t>
            </a:r>
            <a:endParaRPr lang="zh-CN" altLang="en-US" dirty="0">
              <a:latin typeface="+mj-lt"/>
              <a:ea typeface="楷体" pitchFamily="49" charset="-122"/>
            </a:endParaRPr>
          </a:p>
        </p:txBody>
      </p:sp>
      <p:sp>
        <p:nvSpPr>
          <p:cNvPr id="47110" name="AutoShape 8"/>
          <p:cNvSpPr>
            <a:spLocks noChangeArrowheads="1"/>
          </p:cNvSpPr>
          <p:nvPr/>
        </p:nvSpPr>
        <p:spPr bwMode="auto">
          <a:xfrm>
            <a:off x="3817938" y="5051425"/>
            <a:ext cx="1798637" cy="158750"/>
          </a:xfrm>
          <a:prstGeom prst="rightArrow">
            <a:avLst>
              <a:gd name="adj1" fmla="val 50000"/>
              <a:gd name="adj2" fmla="val 283250"/>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pic>
        <p:nvPicPr>
          <p:cNvPr id="47111"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025" y="2909888"/>
            <a:ext cx="2906713"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Text Box 27"/>
          <p:cNvSpPr txBox="1">
            <a:spLocks noChangeArrowheads="1"/>
          </p:cNvSpPr>
          <p:nvPr/>
        </p:nvSpPr>
        <p:spPr bwMode="auto">
          <a:xfrm>
            <a:off x="5157788" y="6372225"/>
            <a:ext cx="4099969"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(c) Rearranged </a:t>
            </a:r>
            <a:r>
              <a:rPr lang="en-US" altLang="zh-CN" dirty="0" err="1">
                <a:latin typeface="+mj-lt"/>
                <a:ea typeface="楷体" pitchFamily="49" charset="-122"/>
              </a:rPr>
              <a:t>Laplacian</a:t>
            </a:r>
            <a:r>
              <a:rPr lang="en-US" altLang="zh-CN" dirty="0">
                <a:latin typeface="+mj-lt"/>
                <a:ea typeface="楷体" pitchFamily="49" charset="-122"/>
              </a:rPr>
              <a:t> result</a:t>
            </a:r>
            <a:endParaRPr lang="zh-CN" altLang="en-US" dirty="0">
              <a:latin typeface="+mj-lt"/>
              <a:ea typeface="楷体" pitchFamily="49" charset="-122"/>
            </a:endParaRPr>
          </a:p>
        </p:txBody>
      </p:sp>
      <p:sp>
        <p:nvSpPr>
          <p:cNvPr id="47113" name="Text Box 28"/>
          <p:cNvSpPr txBox="1">
            <a:spLocks noChangeArrowheads="1"/>
          </p:cNvSpPr>
          <p:nvPr/>
        </p:nvSpPr>
        <p:spPr bwMode="auto">
          <a:xfrm>
            <a:off x="3565525" y="3152775"/>
            <a:ext cx="23479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Rearrange the </a:t>
            </a:r>
            <a:r>
              <a:rPr lang="en-US" altLang="zh-CN" dirty="0" err="1">
                <a:latin typeface="+mj-lt"/>
                <a:ea typeface="楷体" pitchFamily="49" charset="-122"/>
              </a:rPr>
              <a:t>Laplacian</a:t>
            </a:r>
            <a:r>
              <a:rPr lang="en-US" altLang="zh-CN" dirty="0">
                <a:latin typeface="+mj-lt"/>
                <a:ea typeface="楷体" pitchFamily="49" charset="-122"/>
              </a:rPr>
              <a:t> result in terms of enhancing level</a:t>
            </a:r>
            <a:endParaRPr lang="zh-CN" altLang="en-US" dirty="0">
              <a:latin typeface="+mj-lt"/>
              <a:ea typeface="楷体" pitchFamily="49" charset="-122"/>
            </a:endParaRPr>
          </a:p>
        </p:txBody>
      </p:sp>
    </p:spTree>
    <p:extLst>
      <p:ext uri="{BB962C8B-B14F-4D97-AF65-F5344CB8AC3E}">
        <p14:creationId xmlns:p14="http://schemas.microsoft.com/office/powerpoint/2010/main" val="3069136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err="1">
                <a:solidFill>
                  <a:srgbClr val="3366CC"/>
                </a:solidFill>
                <a:latin typeface="+mj-lt"/>
                <a:ea typeface="楷体" pitchFamily="49" charset="-122"/>
              </a:rPr>
              <a:t>Laplacian</a:t>
            </a:r>
            <a:r>
              <a:rPr lang="en-US" altLang="zh-CN" dirty="0">
                <a:solidFill>
                  <a:srgbClr val="3366CC"/>
                </a:solidFill>
                <a:latin typeface="+mj-lt"/>
                <a:ea typeface="楷体" pitchFamily="49" charset="-122"/>
              </a:rPr>
              <a:t>-example</a:t>
            </a:r>
            <a:endParaRPr lang="zh-CN" altLang="en-US" dirty="0">
              <a:solidFill>
                <a:srgbClr val="3366CC"/>
              </a:solidFill>
              <a:latin typeface="+mj-lt"/>
              <a:ea typeface="楷体" pitchFamily="49" charset="-122"/>
            </a:endParaRPr>
          </a:p>
        </p:txBody>
      </p:sp>
      <p:sp>
        <p:nvSpPr>
          <p:cNvPr id="48131"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2887663"/>
            <a:ext cx="2944812"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5"/>
          <p:cNvSpPr txBox="1">
            <a:spLocks noChangeArrowheads="1"/>
          </p:cNvSpPr>
          <p:nvPr/>
        </p:nvSpPr>
        <p:spPr bwMode="auto">
          <a:xfrm>
            <a:off x="1184275" y="6343650"/>
            <a:ext cx="2445670"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(a) Original image</a:t>
            </a:r>
            <a:endParaRPr lang="zh-CN" altLang="en-US" dirty="0">
              <a:latin typeface="+mj-lt"/>
              <a:ea typeface="楷体" pitchFamily="49" charset="-122"/>
            </a:endParaRPr>
          </a:p>
        </p:txBody>
      </p:sp>
      <p:sp>
        <p:nvSpPr>
          <p:cNvPr id="48134" name="AutoShape 8"/>
          <p:cNvSpPr>
            <a:spLocks noChangeArrowheads="1"/>
          </p:cNvSpPr>
          <p:nvPr/>
        </p:nvSpPr>
        <p:spPr bwMode="auto">
          <a:xfrm>
            <a:off x="3817938" y="5051425"/>
            <a:ext cx="1798637" cy="158750"/>
          </a:xfrm>
          <a:prstGeom prst="rightArrow">
            <a:avLst>
              <a:gd name="adj1" fmla="val 50000"/>
              <a:gd name="adj2" fmla="val 283250"/>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pic>
        <p:nvPicPr>
          <p:cNvPr id="48135"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4288" y="2938463"/>
            <a:ext cx="1687512"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 Box 27"/>
          <p:cNvSpPr txBox="1">
            <a:spLocks noChangeArrowheads="1"/>
          </p:cNvSpPr>
          <p:nvPr/>
        </p:nvSpPr>
        <p:spPr bwMode="auto">
          <a:xfrm>
            <a:off x="4246563" y="5170488"/>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Fuse</a:t>
            </a:r>
            <a:endParaRPr lang="zh-CN" altLang="en-US" dirty="0">
              <a:latin typeface="+mj-lt"/>
              <a:ea typeface="楷体" pitchFamily="49" charset="-122"/>
            </a:endParaRPr>
          </a:p>
        </p:txBody>
      </p:sp>
      <p:pic>
        <p:nvPicPr>
          <p:cNvPr id="48137"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1688" y="2959100"/>
            <a:ext cx="2951162"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Text Box 29"/>
          <p:cNvSpPr txBox="1">
            <a:spLocks noChangeArrowheads="1"/>
          </p:cNvSpPr>
          <p:nvPr/>
        </p:nvSpPr>
        <p:spPr bwMode="auto">
          <a:xfrm>
            <a:off x="6167438" y="6343650"/>
            <a:ext cx="2074286"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(d) After fusion</a:t>
            </a:r>
            <a:endParaRPr lang="zh-CN" altLang="en-US" dirty="0">
              <a:latin typeface="+mj-lt"/>
              <a:ea typeface="楷体" pitchFamily="49" charset="-122"/>
            </a:endParaRPr>
          </a:p>
        </p:txBody>
      </p:sp>
    </p:spTree>
    <p:extLst>
      <p:ext uri="{BB962C8B-B14F-4D97-AF65-F5344CB8AC3E}">
        <p14:creationId xmlns:p14="http://schemas.microsoft.com/office/powerpoint/2010/main" val="2617627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Bilateral filtering</a:t>
            </a:r>
            <a:endParaRPr lang="zh-CN" altLang="en-US" dirty="0"/>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938362"/>
            <a:ext cx="6912768" cy="230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15616" y="5445224"/>
            <a:ext cx="2016224" cy="369332"/>
          </a:xfrm>
          <a:prstGeom prst="rect">
            <a:avLst/>
          </a:prstGeom>
          <a:noFill/>
        </p:spPr>
        <p:txBody>
          <a:bodyPr wrap="square" rtlCol="0">
            <a:spAutoFit/>
          </a:bodyPr>
          <a:lstStyle/>
          <a:p>
            <a:pPr algn="ctr"/>
            <a:r>
              <a:rPr lang="en-US" altLang="zh-CN" dirty="0"/>
              <a:t>Input</a:t>
            </a:r>
            <a:endParaRPr lang="zh-CN" altLang="en-US" dirty="0"/>
          </a:p>
        </p:txBody>
      </p:sp>
      <p:sp>
        <p:nvSpPr>
          <p:cNvPr id="6" name="TextBox 5"/>
          <p:cNvSpPr txBox="1"/>
          <p:nvPr/>
        </p:nvSpPr>
        <p:spPr>
          <a:xfrm>
            <a:off x="3563888" y="5301208"/>
            <a:ext cx="2016224" cy="646331"/>
          </a:xfrm>
          <a:prstGeom prst="rect">
            <a:avLst/>
          </a:prstGeom>
          <a:noFill/>
        </p:spPr>
        <p:txBody>
          <a:bodyPr wrap="square" rtlCol="0">
            <a:spAutoFit/>
          </a:bodyPr>
          <a:lstStyle/>
          <a:p>
            <a:pPr algn="ctr"/>
            <a:r>
              <a:rPr lang="en-US" altLang="zh-CN" dirty="0"/>
              <a:t>Gaussian smoothing</a:t>
            </a:r>
            <a:endParaRPr lang="zh-CN" altLang="en-US" dirty="0"/>
          </a:p>
        </p:txBody>
      </p:sp>
      <p:sp>
        <p:nvSpPr>
          <p:cNvPr id="7" name="TextBox 6"/>
          <p:cNvSpPr txBox="1"/>
          <p:nvPr/>
        </p:nvSpPr>
        <p:spPr>
          <a:xfrm>
            <a:off x="5868144" y="5301208"/>
            <a:ext cx="2016224" cy="369332"/>
          </a:xfrm>
          <a:prstGeom prst="rect">
            <a:avLst/>
          </a:prstGeom>
          <a:noFill/>
        </p:spPr>
        <p:txBody>
          <a:bodyPr wrap="square" rtlCol="0">
            <a:spAutoFit/>
          </a:bodyPr>
          <a:lstStyle/>
          <a:p>
            <a:pPr algn="ctr"/>
            <a:r>
              <a:rPr lang="en-US" altLang="zh-CN" dirty="0"/>
              <a:t>Bilateral filtering</a:t>
            </a:r>
            <a:endParaRPr lang="zh-CN" altLang="en-US" dirty="0"/>
          </a:p>
        </p:txBody>
      </p:sp>
    </p:spTree>
    <p:extLst>
      <p:ext uri="{BB962C8B-B14F-4D97-AF65-F5344CB8AC3E}">
        <p14:creationId xmlns:p14="http://schemas.microsoft.com/office/powerpoint/2010/main" val="25219639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标题"/>
          <p:cNvSpPr txBox="1">
            <a:spLocks noGrp="1"/>
          </p:cNvSpPr>
          <p:nvPr>
            <p:ph type="title"/>
          </p:nvPr>
        </p:nvSpPr>
        <p:spPr>
          <a:prstGeom prst="rect">
            <a:avLst/>
          </a:prstGeom>
        </p:spPr>
        <p:txBody>
          <a:bodyPr/>
          <a:lstStyle/>
          <a:p>
            <a:endParaRPr/>
          </a:p>
        </p:txBody>
      </p:sp>
      <p:sp>
        <p:nvSpPr>
          <p:cNvPr id="478" name="正文"/>
          <p:cNvSpPr txBox="1">
            <a:spLocks noGrp="1"/>
          </p:cNvSpPr>
          <p:nvPr>
            <p:ph type="body" idx="1"/>
          </p:nvPr>
        </p:nvSpPr>
        <p:spPr>
          <a:prstGeom prst="rect">
            <a:avLst/>
          </a:prstGeom>
        </p:spPr>
        <p:txBody>
          <a:bodyPr/>
          <a:lstStyle/>
          <a:p>
            <a:endParaRPr/>
          </a:p>
        </p:txBody>
      </p:sp>
      <p:pic>
        <p:nvPicPr>
          <p:cNvPr id="479" name="image29.png" descr="image29.png"/>
          <p:cNvPicPr>
            <a:picLocks noChangeAspect="1"/>
          </p:cNvPicPr>
          <p:nvPr/>
        </p:nvPicPr>
        <p:blipFill>
          <a:blip r:embed="rId2"/>
          <a:stretch>
            <a:fillRect/>
          </a:stretch>
        </p:blipFill>
        <p:spPr>
          <a:xfrm>
            <a:off x="971599" y="1844824"/>
            <a:ext cx="2247901" cy="3429001"/>
          </a:xfrm>
          <a:prstGeom prst="rect">
            <a:avLst/>
          </a:prstGeom>
          <a:ln w="12700">
            <a:miter lim="400000"/>
          </a:ln>
        </p:spPr>
      </p:pic>
      <p:pic>
        <p:nvPicPr>
          <p:cNvPr id="480" name="image30.png" descr="image30.png"/>
          <p:cNvPicPr>
            <a:picLocks noChangeAspect="1"/>
          </p:cNvPicPr>
          <p:nvPr/>
        </p:nvPicPr>
        <p:blipFill>
          <a:blip r:embed="rId3"/>
          <a:stretch>
            <a:fillRect/>
          </a:stretch>
        </p:blipFill>
        <p:spPr>
          <a:xfrm>
            <a:off x="3447655" y="1844824"/>
            <a:ext cx="2249873" cy="3430800"/>
          </a:xfrm>
          <a:prstGeom prst="rect">
            <a:avLst/>
          </a:prstGeom>
          <a:ln w="12700">
            <a:miter lim="400000"/>
          </a:ln>
        </p:spPr>
      </p:pic>
      <p:pic>
        <p:nvPicPr>
          <p:cNvPr id="481" name="image31.png" descr="image31.png"/>
          <p:cNvPicPr>
            <a:picLocks noChangeAspect="1"/>
          </p:cNvPicPr>
          <p:nvPr/>
        </p:nvPicPr>
        <p:blipFill>
          <a:blip r:embed="rId4"/>
          <a:stretch>
            <a:fillRect/>
          </a:stretch>
        </p:blipFill>
        <p:spPr>
          <a:xfrm>
            <a:off x="6084168" y="1872208"/>
            <a:ext cx="2247901" cy="3429001"/>
          </a:xfrm>
          <a:prstGeom prst="rect">
            <a:avLst/>
          </a:prstGeom>
          <a:ln w="12700">
            <a:miter lim="400000"/>
          </a:ln>
        </p:spPr>
      </p:pic>
      <p:sp>
        <p:nvSpPr>
          <p:cNvPr id="482" name="Input (Noisy image)"/>
          <p:cNvSpPr txBox="1"/>
          <p:nvPr/>
        </p:nvSpPr>
        <p:spPr>
          <a:xfrm>
            <a:off x="1115616" y="5445223"/>
            <a:ext cx="2016225"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Input (Noisy image)</a:t>
            </a:r>
          </a:p>
        </p:txBody>
      </p:sp>
      <p:sp>
        <p:nvSpPr>
          <p:cNvPr id="483" name="Gaussian filtering"/>
          <p:cNvSpPr txBox="1"/>
          <p:nvPr/>
        </p:nvSpPr>
        <p:spPr>
          <a:xfrm>
            <a:off x="3563887" y="5445223"/>
            <a:ext cx="2016225"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t>Gaussian filtering</a:t>
            </a:r>
          </a:p>
        </p:txBody>
      </p:sp>
      <p:sp>
        <p:nvSpPr>
          <p:cNvPr id="484" name="Bilateral filtering"/>
          <p:cNvSpPr txBox="1"/>
          <p:nvPr/>
        </p:nvSpPr>
        <p:spPr>
          <a:xfrm>
            <a:off x="6156176" y="5446964"/>
            <a:ext cx="2016225"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Bilateral filtering</a:t>
            </a:r>
          </a:p>
        </p:txBody>
      </p:sp>
    </p:spTree>
    <p:extLst>
      <p:ext uri="{BB962C8B-B14F-4D97-AF65-F5344CB8AC3E}">
        <p14:creationId xmlns:p14="http://schemas.microsoft.com/office/powerpoint/2010/main" val="163890237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标题"/>
          <p:cNvSpPr txBox="1">
            <a:spLocks noGrp="1"/>
          </p:cNvSpPr>
          <p:nvPr>
            <p:ph type="title"/>
          </p:nvPr>
        </p:nvSpPr>
        <p:spPr>
          <a:prstGeom prst="rect">
            <a:avLst/>
          </a:prstGeom>
        </p:spPr>
        <p:txBody>
          <a:bodyPr/>
          <a:lstStyle/>
          <a:p>
            <a:endParaRPr/>
          </a:p>
        </p:txBody>
      </p:sp>
      <p:sp>
        <p:nvSpPr>
          <p:cNvPr id="487" name="The bilateral filter is becoming a basic tool in computational photography.…"/>
          <p:cNvSpPr txBox="1">
            <a:spLocks noGrp="1"/>
          </p:cNvSpPr>
          <p:nvPr>
            <p:ph type="body" idx="1"/>
          </p:nvPr>
        </p:nvSpPr>
        <p:spPr>
          <a:prstGeom prst="rect">
            <a:avLst/>
          </a:prstGeom>
        </p:spPr>
        <p:txBody>
          <a:bodyPr/>
          <a:lstStyle/>
          <a:p>
            <a:r>
              <a:t>The bilateral filter is becoming a basic tool in computational photography.</a:t>
            </a:r>
          </a:p>
          <a:p>
            <a:endParaRPr/>
          </a:p>
          <a:p>
            <a:r>
              <a:t>Many applications with high quality results.</a:t>
            </a:r>
          </a:p>
          <a:p>
            <a:pPr marL="731519" lvl="1" indent="-274319">
              <a:spcBef>
                <a:spcPts val="600"/>
              </a:spcBef>
              <a:buClr>
                <a:srgbClr val="60B5CC"/>
              </a:buClr>
              <a:defRPr sz="2800"/>
            </a:pPr>
            <a:r>
              <a:t>Not always the best result but often good</a:t>
            </a:r>
          </a:p>
          <a:p>
            <a:pPr marL="731519" lvl="1" indent="-274319">
              <a:spcBef>
                <a:spcPts val="600"/>
              </a:spcBef>
              <a:buClr>
                <a:srgbClr val="60B5CC"/>
              </a:buClr>
              <a:defRPr sz="2800"/>
            </a:pPr>
            <a:r>
              <a:t>Easy to understand, adapt and setup</a:t>
            </a:r>
          </a:p>
        </p:txBody>
      </p:sp>
    </p:spTree>
    <p:extLst>
      <p:ext uri="{BB962C8B-B14F-4D97-AF65-F5344CB8AC3E}">
        <p14:creationId xmlns:p14="http://schemas.microsoft.com/office/powerpoint/2010/main" val="296286077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标题"/>
          <p:cNvSpPr txBox="1">
            <a:spLocks noGrp="1"/>
          </p:cNvSpPr>
          <p:nvPr>
            <p:ph type="title"/>
          </p:nvPr>
        </p:nvSpPr>
        <p:spPr>
          <a:prstGeom prst="rect">
            <a:avLst/>
          </a:prstGeom>
        </p:spPr>
        <p:txBody>
          <a:bodyPr/>
          <a:lstStyle/>
          <a:p>
            <a:endParaRPr/>
          </a:p>
        </p:txBody>
      </p:sp>
      <p:sp>
        <p:nvSpPr>
          <p:cNvPr id="490" name="Denoise"/>
          <p:cNvSpPr txBox="1">
            <a:spLocks noGrp="1"/>
          </p:cNvSpPr>
          <p:nvPr>
            <p:ph type="body" idx="1"/>
          </p:nvPr>
        </p:nvSpPr>
        <p:spPr>
          <a:prstGeom prst="rect">
            <a:avLst/>
          </a:prstGeom>
        </p:spPr>
        <p:txBody>
          <a:bodyPr/>
          <a:lstStyle/>
          <a:p>
            <a:r>
              <a:t>Denoise</a:t>
            </a:r>
          </a:p>
        </p:txBody>
      </p:sp>
      <p:pic>
        <p:nvPicPr>
          <p:cNvPr id="491" name="image32.tif" descr="image32.tif"/>
          <p:cNvPicPr>
            <a:picLocks noChangeAspect="1"/>
          </p:cNvPicPr>
          <p:nvPr/>
        </p:nvPicPr>
        <p:blipFill>
          <a:blip r:embed="rId2"/>
          <a:stretch>
            <a:fillRect/>
          </a:stretch>
        </p:blipFill>
        <p:spPr>
          <a:xfrm>
            <a:off x="1070804" y="2442847"/>
            <a:ext cx="3389465" cy="3218401"/>
          </a:xfrm>
          <a:prstGeom prst="rect">
            <a:avLst/>
          </a:prstGeom>
          <a:ln w="12700">
            <a:miter lim="400000"/>
          </a:ln>
        </p:spPr>
      </p:pic>
      <p:pic>
        <p:nvPicPr>
          <p:cNvPr id="492" name="image33.tif" descr="image33.tif"/>
          <p:cNvPicPr>
            <a:picLocks noChangeAspect="1"/>
          </p:cNvPicPr>
          <p:nvPr/>
        </p:nvPicPr>
        <p:blipFill>
          <a:blip r:embed="rId3"/>
          <a:stretch>
            <a:fillRect/>
          </a:stretch>
        </p:blipFill>
        <p:spPr>
          <a:xfrm>
            <a:off x="4860032" y="2492896"/>
            <a:ext cx="3389465" cy="3218400"/>
          </a:xfrm>
          <a:prstGeom prst="rect">
            <a:avLst/>
          </a:prstGeom>
          <a:ln w="12700">
            <a:miter lim="400000"/>
          </a:ln>
        </p:spPr>
      </p:pic>
      <p:sp>
        <p:nvSpPr>
          <p:cNvPr id="493" name="Noisy image"/>
          <p:cNvSpPr txBox="1"/>
          <p:nvPr/>
        </p:nvSpPr>
        <p:spPr>
          <a:xfrm>
            <a:off x="1187624" y="5733255"/>
            <a:ext cx="3155826"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Noisy image</a:t>
            </a:r>
          </a:p>
        </p:txBody>
      </p:sp>
      <p:sp>
        <p:nvSpPr>
          <p:cNvPr id="494" name="Median filter"/>
          <p:cNvSpPr txBox="1"/>
          <p:nvPr/>
        </p:nvSpPr>
        <p:spPr>
          <a:xfrm>
            <a:off x="4932040" y="5805263"/>
            <a:ext cx="315582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Median filter</a:t>
            </a:r>
          </a:p>
        </p:txBody>
      </p:sp>
    </p:spTree>
    <p:extLst>
      <p:ext uri="{BB962C8B-B14F-4D97-AF65-F5344CB8AC3E}">
        <p14:creationId xmlns:p14="http://schemas.microsoft.com/office/powerpoint/2010/main" val="37346905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1747" name="Rectangle 3"/>
          <p:cNvSpPr>
            <a:spLocks noGrp="1" noChangeArrowheads="1"/>
          </p:cNvSpPr>
          <p:nvPr>
            <p:ph type="body" sz="half" idx="1"/>
          </p:nvPr>
        </p:nvSpPr>
        <p:spPr>
          <a:xfrm>
            <a:off x="471488" y="1571625"/>
            <a:ext cx="4964608" cy="649288"/>
          </a:xfrm>
        </p:spPr>
        <p:txBody>
          <a:bodyPr>
            <a:normAutofit fontScale="92500"/>
          </a:bodyPr>
          <a:lstStyle/>
          <a:p>
            <a:pPr eaLnBrk="1" hangingPunct="1">
              <a:buFontTx/>
              <a:buNone/>
            </a:pPr>
            <a:r>
              <a:rPr lang="en-US" altLang="zh-CN" dirty="0">
                <a:solidFill>
                  <a:srgbClr val="3366CC"/>
                </a:solidFill>
                <a:latin typeface="+mj-lt"/>
                <a:ea typeface="华文楷体" pitchFamily="2" charset="-122"/>
              </a:rPr>
              <a:t>Spatial filtering--smoothing</a:t>
            </a:r>
            <a:endParaRPr lang="zh-CN" altLang="en-US" dirty="0">
              <a:solidFill>
                <a:srgbClr val="3366CC"/>
              </a:solidFill>
              <a:latin typeface="+mj-lt"/>
              <a:ea typeface="华文楷体" pitchFamily="2" charset="-122"/>
            </a:endParaRPr>
          </a:p>
        </p:txBody>
      </p:sp>
      <p:sp>
        <p:nvSpPr>
          <p:cNvPr id="31748" name="Text Box 10"/>
          <p:cNvSpPr txBox="1">
            <a:spLocks noChangeArrowheads="1"/>
          </p:cNvSpPr>
          <p:nvPr/>
        </p:nvSpPr>
        <p:spPr bwMode="auto">
          <a:xfrm>
            <a:off x="539552" y="2732087"/>
            <a:ext cx="392928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buFont typeface="Wingdings" pitchFamily="2" charset="2"/>
              <a:buChar char="Ø"/>
            </a:pPr>
            <a:r>
              <a:rPr lang="en-US" altLang="zh-CN" sz="2800" dirty="0">
                <a:solidFill>
                  <a:srgbClr val="0000FF"/>
                </a:solidFill>
                <a:latin typeface="+mj-lt"/>
                <a:ea typeface="楷体" pitchFamily="49" charset="-122"/>
              </a:rPr>
              <a:t>Linear smoothing filter</a:t>
            </a:r>
            <a:endParaRPr lang="zh-CN" altLang="en-US" sz="2800" dirty="0">
              <a:solidFill>
                <a:srgbClr val="0000FF"/>
              </a:solidFill>
              <a:latin typeface="+mj-lt"/>
              <a:ea typeface="楷体" pitchFamily="49" charset="-122"/>
            </a:endParaRPr>
          </a:p>
          <a:p>
            <a:pPr eaLnBrk="1" hangingPunct="1">
              <a:buFont typeface="Wingdings" pitchFamily="2" charset="2"/>
              <a:buChar char="Ø"/>
            </a:pPr>
            <a:r>
              <a:rPr lang="en-US" altLang="zh-CN" sz="2800" dirty="0">
                <a:solidFill>
                  <a:srgbClr val="0000FF"/>
                </a:solidFill>
                <a:latin typeface="+mj-lt"/>
                <a:ea typeface="楷体" pitchFamily="49" charset="-122"/>
              </a:rPr>
              <a:t>Statistical sorting filter</a:t>
            </a:r>
            <a:endParaRPr lang="zh-CN" altLang="en-US" sz="2800" dirty="0">
              <a:solidFill>
                <a:srgbClr val="0000FF"/>
              </a:solidFill>
              <a:latin typeface="+mj-lt"/>
              <a:ea typeface="楷体" pitchFamily="49" charset="-122"/>
            </a:endParaRPr>
          </a:p>
        </p:txBody>
      </p:sp>
      <p:pic>
        <p:nvPicPr>
          <p:cNvPr id="31749" name="Picture 11" descr="iz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150" y="1830388"/>
            <a:ext cx="3043238"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12"/>
          <p:cNvSpPr>
            <a:spLocks noChangeArrowheads="1"/>
          </p:cNvSpPr>
          <p:nvPr/>
        </p:nvSpPr>
        <p:spPr bwMode="auto">
          <a:xfrm>
            <a:off x="5229243" y="4707881"/>
            <a:ext cx="3903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altLang="zh-CN" sz="2400" dirty="0">
                <a:latin typeface="+mj-lt"/>
                <a:ea typeface="楷体" pitchFamily="49" charset="-122"/>
              </a:rPr>
              <a:t>Image after low-pass filtering</a:t>
            </a:r>
            <a:endParaRPr lang="zh-CN" altLang="en-US" sz="2400" dirty="0">
              <a:latin typeface="+mj-lt"/>
              <a:ea typeface="楷体" pitchFamily="49" charset="-122"/>
            </a:endParaRPr>
          </a:p>
        </p:txBody>
      </p:sp>
    </p:spTree>
    <p:extLst>
      <p:ext uri="{BB962C8B-B14F-4D97-AF65-F5344CB8AC3E}">
        <p14:creationId xmlns:p14="http://schemas.microsoft.com/office/powerpoint/2010/main" val="1902565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标题"/>
          <p:cNvSpPr txBox="1">
            <a:spLocks noGrp="1"/>
          </p:cNvSpPr>
          <p:nvPr>
            <p:ph type="title"/>
          </p:nvPr>
        </p:nvSpPr>
        <p:spPr>
          <a:prstGeom prst="rect">
            <a:avLst/>
          </a:prstGeom>
        </p:spPr>
        <p:txBody>
          <a:bodyPr/>
          <a:lstStyle/>
          <a:p>
            <a:endParaRPr/>
          </a:p>
        </p:txBody>
      </p:sp>
      <p:pic>
        <p:nvPicPr>
          <p:cNvPr id="498" name="image34.png" descr="image34.png"/>
          <p:cNvPicPr>
            <a:picLocks noChangeAspect="1"/>
          </p:cNvPicPr>
          <p:nvPr/>
        </p:nvPicPr>
        <p:blipFill>
          <a:blip r:embed="rId2"/>
          <a:stretch>
            <a:fillRect/>
          </a:stretch>
        </p:blipFill>
        <p:spPr>
          <a:xfrm>
            <a:off x="1091862" y="2432736"/>
            <a:ext cx="3371850" cy="3219451"/>
          </a:xfrm>
          <a:prstGeom prst="rect">
            <a:avLst/>
          </a:prstGeom>
          <a:ln w="12700">
            <a:miter lim="400000"/>
          </a:ln>
        </p:spPr>
      </p:pic>
      <p:pic>
        <p:nvPicPr>
          <p:cNvPr id="499" name="image35.png" descr="image35.png"/>
          <p:cNvPicPr>
            <a:picLocks noChangeAspect="1"/>
          </p:cNvPicPr>
          <p:nvPr/>
        </p:nvPicPr>
        <p:blipFill>
          <a:blip r:embed="rId3"/>
          <a:stretch>
            <a:fillRect/>
          </a:stretch>
        </p:blipFill>
        <p:spPr>
          <a:xfrm>
            <a:off x="4823752" y="2453646"/>
            <a:ext cx="3371851" cy="3219451"/>
          </a:xfrm>
          <a:prstGeom prst="rect">
            <a:avLst/>
          </a:prstGeom>
          <a:ln w="12700">
            <a:miter lim="400000"/>
          </a:ln>
        </p:spPr>
      </p:pic>
      <p:sp>
        <p:nvSpPr>
          <p:cNvPr id="500" name="Noisy image"/>
          <p:cNvSpPr txBox="1"/>
          <p:nvPr/>
        </p:nvSpPr>
        <p:spPr>
          <a:xfrm>
            <a:off x="1307886" y="5889119"/>
            <a:ext cx="3155826"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Noisy image</a:t>
            </a:r>
          </a:p>
        </p:txBody>
      </p:sp>
      <p:sp>
        <p:nvSpPr>
          <p:cNvPr id="501" name="Bilateral filtering"/>
          <p:cNvSpPr txBox="1"/>
          <p:nvPr/>
        </p:nvSpPr>
        <p:spPr>
          <a:xfrm>
            <a:off x="4908286" y="5889119"/>
            <a:ext cx="315582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Bilateral filtering</a:t>
            </a:r>
          </a:p>
        </p:txBody>
      </p:sp>
    </p:spTree>
    <p:extLst>
      <p:ext uri="{BB962C8B-B14F-4D97-AF65-F5344CB8AC3E}">
        <p14:creationId xmlns:p14="http://schemas.microsoft.com/office/powerpoint/2010/main" val="409893248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3" name="image36.png" descr="image36.png"/>
          <p:cNvPicPr>
            <a:picLocks noChangeAspect="1"/>
          </p:cNvPicPr>
          <p:nvPr/>
        </p:nvPicPr>
        <p:blipFill>
          <a:blip r:embed="rId2"/>
          <a:stretch>
            <a:fillRect/>
          </a:stretch>
        </p:blipFill>
        <p:spPr>
          <a:xfrm>
            <a:off x="0" y="385763"/>
            <a:ext cx="9144000" cy="6089651"/>
          </a:xfrm>
          <a:prstGeom prst="rect">
            <a:avLst/>
          </a:prstGeom>
          <a:ln w="12700">
            <a:miter lim="400000"/>
          </a:ln>
        </p:spPr>
      </p:pic>
      <p:sp>
        <p:nvSpPr>
          <p:cNvPr id="504" name="Photographic Style Transfer [Bae 06]"/>
          <p:cNvSpPr txBox="1"/>
          <p:nvPr/>
        </p:nvSpPr>
        <p:spPr>
          <a:xfrm>
            <a:off x="0" y="380999"/>
            <a:ext cx="5105400" cy="863601"/>
          </a:xfrm>
          <a:prstGeom prst="rect">
            <a:avLst/>
          </a:prstGeom>
          <a:ln w="12700">
            <a:miter lim="400000"/>
          </a:ln>
          <a:effectLst>
            <a:outerShdw dist="35920" dir="2700000" rotWithShape="0">
              <a:srgbClr val="000000">
                <a:alpha val="50000"/>
              </a:srgbClr>
            </a:outerShdw>
          </a:effectLst>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600"/>
              </a:spcBef>
              <a:defRPr sz="2800" b="1">
                <a:latin typeface="+mj-lt"/>
                <a:ea typeface="+mj-ea"/>
                <a:cs typeface="+mj-cs"/>
                <a:sym typeface="Helvetica"/>
              </a:defRPr>
            </a:pPr>
            <a:r>
              <a:t>Photographic Style Transfer</a:t>
            </a:r>
            <a:r>
              <a:rPr b="0">
                <a:latin typeface="+mn-lt"/>
                <a:ea typeface="+mn-ea"/>
                <a:cs typeface="+mn-cs"/>
                <a:sym typeface="Corbel"/>
              </a:rPr>
              <a:t> </a:t>
            </a:r>
            <a:r>
              <a:rPr sz="2400" b="0">
                <a:solidFill>
                  <a:srgbClr val="F0AD00"/>
                </a:solidFill>
                <a:latin typeface="+mn-lt"/>
                <a:ea typeface="+mn-ea"/>
                <a:cs typeface="+mn-cs"/>
                <a:sym typeface="Corbel"/>
              </a:rPr>
              <a:t>[Bae 06]</a:t>
            </a:r>
          </a:p>
        </p:txBody>
      </p:sp>
      <p:sp>
        <p:nvSpPr>
          <p:cNvPr id="505" name="input"/>
          <p:cNvSpPr txBox="1"/>
          <p:nvPr/>
        </p:nvSpPr>
        <p:spPr>
          <a:xfrm>
            <a:off x="8544150" y="6491287"/>
            <a:ext cx="5998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lstStyle>
          <a:p>
            <a:r>
              <a:t>input</a:t>
            </a:r>
          </a:p>
        </p:txBody>
      </p:sp>
    </p:spTree>
    <p:extLst>
      <p:ext uri="{BB962C8B-B14F-4D97-AF65-F5344CB8AC3E}">
        <p14:creationId xmlns:p14="http://schemas.microsoft.com/office/powerpoint/2010/main" val="142118818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37.png" descr="image37.png"/>
          <p:cNvPicPr>
            <a:picLocks noChangeAspect="1"/>
          </p:cNvPicPr>
          <p:nvPr/>
        </p:nvPicPr>
        <p:blipFill>
          <a:blip r:embed="rId2"/>
          <a:stretch>
            <a:fillRect/>
          </a:stretch>
        </p:blipFill>
        <p:spPr>
          <a:xfrm>
            <a:off x="1587" y="388938"/>
            <a:ext cx="9140826" cy="6086476"/>
          </a:xfrm>
          <a:prstGeom prst="rect">
            <a:avLst/>
          </a:prstGeom>
          <a:ln w="12700">
            <a:miter lim="400000"/>
          </a:ln>
        </p:spPr>
      </p:pic>
      <p:sp>
        <p:nvSpPr>
          <p:cNvPr id="508" name="Photographic Style Transfer [Bae 06]"/>
          <p:cNvSpPr txBox="1"/>
          <p:nvPr/>
        </p:nvSpPr>
        <p:spPr>
          <a:xfrm>
            <a:off x="0" y="380999"/>
            <a:ext cx="5105400" cy="863601"/>
          </a:xfrm>
          <a:prstGeom prst="rect">
            <a:avLst/>
          </a:prstGeom>
          <a:ln w="12700">
            <a:miter lim="400000"/>
          </a:ln>
          <a:effectLst>
            <a:outerShdw dist="35920" dir="2700000" rotWithShape="0">
              <a:srgbClr val="000000">
                <a:alpha val="50000"/>
              </a:srgbClr>
            </a:outerShdw>
          </a:effectLst>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600"/>
              </a:spcBef>
              <a:defRPr sz="2800" b="1">
                <a:latin typeface="+mj-lt"/>
                <a:ea typeface="+mj-ea"/>
                <a:cs typeface="+mj-cs"/>
                <a:sym typeface="Helvetica"/>
              </a:defRPr>
            </a:pPr>
            <a:r>
              <a:t>Photographic Style Transfer</a:t>
            </a:r>
            <a:r>
              <a:rPr b="0">
                <a:latin typeface="+mn-lt"/>
                <a:ea typeface="+mn-ea"/>
                <a:cs typeface="+mn-cs"/>
                <a:sym typeface="Corbel"/>
              </a:rPr>
              <a:t> </a:t>
            </a:r>
            <a:r>
              <a:rPr sz="2400" b="0">
                <a:solidFill>
                  <a:srgbClr val="F0AD00"/>
                </a:solidFill>
                <a:latin typeface="+mn-lt"/>
                <a:ea typeface="+mn-ea"/>
                <a:cs typeface="+mn-cs"/>
                <a:sym typeface="Corbel"/>
              </a:rPr>
              <a:t>[Bae 06]</a:t>
            </a:r>
          </a:p>
        </p:txBody>
      </p:sp>
      <p:sp>
        <p:nvSpPr>
          <p:cNvPr id="509" name="output"/>
          <p:cNvSpPr txBox="1"/>
          <p:nvPr/>
        </p:nvSpPr>
        <p:spPr>
          <a:xfrm>
            <a:off x="8401275" y="6491287"/>
            <a:ext cx="74272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lstStyle>
          <a:p>
            <a:r>
              <a:t>output</a:t>
            </a:r>
          </a:p>
        </p:txBody>
      </p:sp>
    </p:spTree>
    <p:extLst>
      <p:ext uri="{BB962C8B-B14F-4D97-AF65-F5344CB8AC3E}">
        <p14:creationId xmlns:p14="http://schemas.microsoft.com/office/powerpoint/2010/main" val="368011275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1" name="image38.png" descr="image38.png"/>
          <p:cNvPicPr>
            <a:picLocks noChangeAspect="1"/>
          </p:cNvPicPr>
          <p:nvPr/>
        </p:nvPicPr>
        <p:blipFill>
          <a:blip r:embed="rId2"/>
          <a:stretch>
            <a:fillRect/>
          </a:stretch>
        </p:blipFill>
        <p:spPr>
          <a:xfrm>
            <a:off x="0" y="336550"/>
            <a:ext cx="9144000" cy="6188075"/>
          </a:xfrm>
          <a:prstGeom prst="rect">
            <a:avLst/>
          </a:prstGeom>
          <a:ln w="12700">
            <a:miter lim="400000"/>
          </a:ln>
        </p:spPr>
      </p:pic>
      <p:sp>
        <p:nvSpPr>
          <p:cNvPr id="512" name="Tone Mapping [Durand 02]"/>
          <p:cNvSpPr txBox="1"/>
          <p:nvPr/>
        </p:nvSpPr>
        <p:spPr>
          <a:xfrm>
            <a:off x="0" y="380999"/>
            <a:ext cx="5105400" cy="863601"/>
          </a:xfrm>
          <a:prstGeom prst="rect">
            <a:avLst/>
          </a:prstGeom>
          <a:ln w="12700">
            <a:miter lim="400000"/>
          </a:ln>
          <a:effectLst>
            <a:outerShdw dist="35920" dir="2700000" rotWithShape="0">
              <a:srgbClr val="000000">
                <a:alpha val="50000"/>
              </a:srgbClr>
            </a:outerShdw>
          </a:effectLst>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600"/>
              </a:spcBef>
              <a:defRPr sz="2800" b="1">
                <a:latin typeface="+mj-lt"/>
                <a:ea typeface="+mj-ea"/>
                <a:cs typeface="+mj-cs"/>
                <a:sym typeface="Helvetica"/>
              </a:defRPr>
            </a:pPr>
            <a:r>
              <a:t>Tone Mapping</a:t>
            </a:r>
            <a:br/>
            <a:r>
              <a:rPr sz="2400" b="0">
                <a:solidFill>
                  <a:srgbClr val="F0AD00"/>
                </a:solidFill>
                <a:latin typeface="+mn-lt"/>
                <a:ea typeface="+mn-ea"/>
                <a:cs typeface="+mn-cs"/>
                <a:sym typeface="Corbel"/>
              </a:rPr>
              <a:t>[Durand 02]</a:t>
            </a:r>
          </a:p>
        </p:txBody>
      </p:sp>
      <p:sp>
        <p:nvSpPr>
          <p:cNvPr id="513" name="HDR input"/>
          <p:cNvSpPr txBox="1"/>
          <p:nvPr/>
        </p:nvSpPr>
        <p:spPr>
          <a:xfrm>
            <a:off x="7985375" y="6491287"/>
            <a:ext cx="115862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lstStyle>
          <a:p>
            <a:r>
              <a:t>HDR input</a:t>
            </a:r>
          </a:p>
        </p:txBody>
      </p:sp>
    </p:spTree>
    <p:extLst>
      <p:ext uri="{BB962C8B-B14F-4D97-AF65-F5344CB8AC3E}">
        <p14:creationId xmlns:p14="http://schemas.microsoft.com/office/powerpoint/2010/main" val="75143425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 name="image39.png" descr="image39.png"/>
          <p:cNvPicPr>
            <a:picLocks noChangeAspect="1"/>
          </p:cNvPicPr>
          <p:nvPr/>
        </p:nvPicPr>
        <p:blipFill>
          <a:blip r:embed="rId2"/>
          <a:stretch>
            <a:fillRect/>
          </a:stretch>
        </p:blipFill>
        <p:spPr>
          <a:xfrm>
            <a:off x="0" y="341313"/>
            <a:ext cx="9144000" cy="6180138"/>
          </a:xfrm>
          <a:prstGeom prst="rect">
            <a:avLst/>
          </a:prstGeom>
          <a:ln w="12700">
            <a:miter lim="400000"/>
          </a:ln>
        </p:spPr>
      </p:pic>
      <p:sp>
        <p:nvSpPr>
          <p:cNvPr id="516" name="Tone Mapping [Durand 02]"/>
          <p:cNvSpPr txBox="1"/>
          <p:nvPr/>
        </p:nvSpPr>
        <p:spPr>
          <a:xfrm>
            <a:off x="0" y="380999"/>
            <a:ext cx="5105400" cy="863601"/>
          </a:xfrm>
          <a:prstGeom prst="rect">
            <a:avLst/>
          </a:prstGeom>
          <a:ln w="12700">
            <a:miter lim="400000"/>
          </a:ln>
          <a:effectLst>
            <a:outerShdw dist="35920" dir="2700000" rotWithShape="0">
              <a:srgbClr val="000000">
                <a:alpha val="50000"/>
              </a:srgbClr>
            </a:outerShdw>
          </a:effectLst>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600"/>
              </a:spcBef>
              <a:defRPr sz="2800" b="1">
                <a:latin typeface="+mj-lt"/>
                <a:ea typeface="+mj-ea"/>
                <a:cs typeface="+mj-cs"/>
                <a:sym typeface="Helvetica"/>
              </a:defRPr>
            </a:pPr>
            <a:r>
              <a:t>Tone Mapping</a:t>
            </a:r>
            <a:br/>
            <a:r>
              <a:rPr sz="2400" b="0">
                <a:solidFill>
                  <a:srgbClr val="F0AD00"/>
                </a:solidFill>
                <a:latin typeface="+mn-lt"/>
                <a:ea typeface="+mn-ea"/>
                <a:cs typeface="+mn-cs"/>
                <a:sym typeface="Corbel"/>
              </a:rPr>
              <a:t>[Durand 02]</a:t>
            </a:r>
          </a:p>
        </p:txBody>
      </p:sp>
      <p:sp>
        <p:nvSpPr>
          <p:cNvPr id="517" name="output"/>
          <p:cNvSpPr txBox="1"/>
          <p:nvPr/>
        </p:nvSpPr>
        <p:spPr>
          <a:xfrm>
            <a:off x="8401275" y="6491287"/>
            <a:ext cx="74272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lstStyle>
          <a:p>
            <a:r>
              <a:t>output</a:t>
            </a:r>
          </a:p>
        </p:txBody>
      </p:sp>
    </p:spTree>
    <p:extLst>
      <p:ext uri="{BB962C8B-B14F-4D97-AF65-F5344CB8AC3E}">
        <p14:creationId xmlns:p14="http://schemas.microsoft.com/office/powerpoint/2010/main" val="87047263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image40.png" descr="image40.png"/>
          <p:cNvPicPr>
            <a:picLocks noChangeAspect="1"/>
          </p:cNvPicPr>
          <p:nvPr/>
        </p:nvPicPr>
        <p:blipFill>
          <a:blip r:embed="rId2"/>
          <a:srcRect l="1624" t="5980" r="1932" b="51677"/>
          <a:stretch>
            <a:fillRect/>
          </a:stretch>
        </p:blipFill>
        <p:spPr>
          <a:xfrm>
            <a:off x="-1" y="266699"/>
            <a:ext cx="9144001" cy="6329365"/>
          </a:xfrm>
          <a:prstGeom prst="rect">
            <a:avLst/>
          </a:prstGeom>
          <a:ln w="12700">
            <a:miter lim="400000"/>
          </a:ln>
        </p:spPr>
      </p:pic>
      <p:sp>
        <p:nvSpPr>
          <p:cNvPr id="520" name="input"/>
          <p:cNvSpPr txBox="1"/>
          <p:nvPr/>
        </p:nvSpPr>
        <p:spPr>
          <a:xfrm>
            <a:off x="8544150" y="6567488"/>
            <a:ext cx="5998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lstStyle>
          <a:p>
            <a:r>
              <a:t>input</a:t>
            </a:r>
          </a:p>
        </p:txBody>
      </p:sp>
      <p:sp>
        <p:nvSpPr>
          <p:cNvPr id="521" name="Cartoon Rendition [Winnemöller 06]"/>
          <p:cNvSpPr txBox="1"/>
          <p:nvPr/>
        </p:nvSpPr>
        <p:spPr>
          <a:xfrm>
            <a:off x="0" y="261938"/>
            <a:ext cx="5105400" cy="863601"/>
          </a:xfrm>
          <a:prstGeom prst="rect">
            <a:avLst/>
          </a:prstGeom>
          <a:ln w="12700">
            <a:miter lim="400000"/>
          </a:ln>
          <a:effectLst>
            <a:outerShdw dist="35920" dir="2700000" rotWithShape="0">
              <a:srgbClr val="000000">
                <a:alpha val="50000"/>
              </a:srgbClr>
            </a:outerShdw>
          </a:effectLst>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600"/>
              </a:spcBef>
              <a:defRPr sz="2800" b="1">
                <a:latin typeface="+mj-lt"/>
                <a:ea typeface="+mj-ea"/>
                <a:cs typeface="+mj-cs"/>
                <a:sym typeface="Helvetica"/>
              </a:defRPr>
            </a:pPr>
            <a:r>
              <a:t>Cartoon Rendition</a:t>
            </a:r>
            <a:br/>
            <a:r>
              <a:rPr sz="2400" b="0">
                <a:solidFill>
                  <a:srgbClr val="F0AD00"/>
                </a:solidFill>
                <a:latin typeface="+mn-lt"/>
                <a:ea typeface="+mn-ea"/>
                <a:cs typeface="+mn-cs"/>
                <a:sym typeface="Corbel"/>
              </a:rPr>
              <a:t>[Winnemöller 06]</a:t>
            </a:r>
          </a:p>
        </p:txBody>
      </p:sp>
    </p:spTree>
    <p:extLst>
      <p:ext uri="{BB962C8B-B14F-4D97-AF65-F5344CB8AC3E}">
        <p14:creationId xmlns:p14="http://schemas.microsoft.com/office/powerpoint/2010/main" val="7099383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image40.png" descr="image40.png"/>
          <p:cNvPicPr>
            <a:picLocks noChangeAspect="1"/>
          </p:cNvPicPr>
          <p:nvPr/>
        </p:nvPicPr>
        <p:blipFill>
          <a:blip r:embed="rId2"/>
          <a:srcRect l="1567" t="55826" r="1566" b="1864"/>
          <a:stretch>
            <a:fillRect/>
          </a:stretch>
        </p:blipFill>
        <p:spPr>
          <a:xfrm>
            <a:off x="-9525" y="288925"/>
            <a:ext cx="9186864" cy="6330951"/>
          </a:xfrm>
          <a:prstGeom prst="rect">
            <a:avLst/>
          </a:prstGeom>
          <a:ln w="12700">
            <a:miter lim="400000"/>
          </a:ln>
        </p:spPr>
      </p:pic>
      <p:sp>
        <p:nvSpPr>
          <p:cNvPr id="524" name="Cartoon Rendition [Winnemöller 06]"/>
          <p:cNvSpPr txBox="1"/>
          <p:nvPr/>
        </p:nvSpPr>
        <p:spPr>
          <a:xfrm>
            <a:off x="0" y="261938"/>
            <a:ext cx="5105400" cy="863601"/>
          </a:xfrm>
          <a:prstGeom prst="rect">
            <a:avLst/>
          </a:prstGeom>
          <a:ln w="12700">
            <a:miter lim="400000"/>
          </a:ln>
          <a:effectLst>
            <a:outerShdw dist="35920" dir="2700000" rotWithShape="0">
              <a:srgbClr val="000000">
                <a:alpha val="50000"/>
              </a:srgbClr>
            </a:outerShdw>
          </a:effectLst>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600"/>
              </a:spcBef>
              <a:defRPr sz="2800" b="1">
                <a:latin typeface="+mj-lt"/>
                <a:ea typeface="+mj-ea"/>
                <a:cs typeface="+mj-cs"/>
                <a:sym typeface="Helvetica"/>
              </a:defRPr>
            </a:pPr>
            <a:r>
              <a:t>Cartoon Rendition</a:t>
            </a:r>
            <a:br/>
            <a:r>
              <a:rPr sz="2400" b="0">
                <a:solidFill>
                  <a:srgbClr val="F0AD00"/>
                </a:solidFill>
                <a:latin typeface="+mn-lt"/>
                <a:ea typeface="+mn-ea"/>
                <a:cs typeface="+mn-cs"/>
                <a:sym typeface="Corbel"/>
              </a:rPr>
              <a:t>[Winnemöller 06]</a:t>
            </a:r>
          </a:p>
        </p:txBody>
      </p:sp>
      <p:sp>
        <p:nvSpPr>
          <p:cNvPr id="525" name="output"/>
          <p:cNvSpPr txBox="1"/>
          <p:nvPr/>
        </p:nvSpPr>
        <p:spPr>
          <a:xfrm>
            <a:off x="8401275" y="6567488"/>
            <a:ext cx="74272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lstStyle>
          <a:p>
            <a:r>
              <a:t>output</a:t>
            </a:r>
          </a:p>
        </p:txBody>
      </p:sp>
      <p:grpSp>
        <p:nvGrpSpPr>
          <p:cNvPr id="528" name="成组"/>
          <p:cNvGrpSpPr/>
          <p:nvPr/>
        </p:nvGrpSpPr>
        <p:grpSpPr>
          <a:xfrm>
            <a:off x="-914401" y="-762000"/>
            <a:ext cx="11201401" cy="9220201"/>
            <a:chOff x="0" y="0"/>
            <a:chExt cx="11201400" cy="9220200"/>
          </a:xfrm>
        </p:grpSpPr>
        <p:sp>
          <p:nvSpPr>
            <p:cNvPr id="526" name="形状"/>
            <p:cNvSpPr/>
            <p:nvPr/>
          </p:nvSpPr>
          <p:spPr>
            <a:xfrm>
              <a:off x="-1" y="0"/>
              <a:ext cx="11201401" cy="9220201"/>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92BFEB">
                <a:alpha val="95000"/>
              </a:srgbClr>
            </a:solidFill>
            <a:ln w="9525" cap="flat">
              <a:solidFill>
                <a:srgbClr val="000000"/>
              </a:solidFill>
              <a:prstDash val="solid"/>
              <a:miter lim="400000"/>
            </a:ln>
            <a:effectLst>
              <a:outerShdw dist="71841" dir="2700000" rotWithShape="0">
                <a:srgbClr val="000000">
                  <a:alpha val="50000"/>
                </a:srgbClr>
              </a:outerShdw>
            </a:effectLst>
          </p:spPr>
          <p:txBody>
            <a:bodyPr wrap="square" lIns="45719" tIns="45719" rIns="45719" bIns="45719" numCol="1" anchor="ctr">
              <a:noAutofit/>
            </a:bodyPr>
            <a:lstStyle/>
            <a:p>
              <a:pPr algn="ctr"/>
              <a:endParaRPr/>
            </a:p>
          </p:txBody>
        </p:sp>
        <p:sp>
          <p:nvSpPr>
            <p:cNvPr id="527" name="6 papers at SIGGRAPH’07"/>
            <p:cNvSpPr txBox="1"/>
            <p:nvPr/>
          </p:nvSpPr>
          <p:spPr>
            <a:xfrm>
              <a:off x="2660282" y="3274442"/>
              <a:ext cx="5740300" cy="2098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6600" b="1">
                  <a:latin typeface="+mj-lt"/>
                  <a:ea typeface="+mj-ea"/>
                  <a:cs typeface="+mj-cs"/>
                  <a:sym typeface="Helvetica"/>
                </a:defRPr>
              </a:pPr>
              <a:r>
                <a:t>6 papers at</a:t>
              </a:r>
              <a:br/>
              <a:r>
                <a:t>SIGGRAPH’07</a:t>
              </a:r>
            </a:p>
          </p:txBody>
        </p:sp>
      </p:grpSp>
    </p:spTree>
    <p:extLst>
      <p:ext uri="{BB962C8B-B14F-4D97-AF65-F5344CB8AC3E}">
        <p14:creationId xmlns:p14="http://schemas.microsoft.com/office/powerpoint/2010/main" val="38746962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28"/>
                                        </p:tgtEl>
                                        <p:attrNameLst>
                                          <p:attrName>style.visibility</p:attrName>
                                        </p:attrNameLst>
                                      </p:cBhvr>
                                      <p:to>
                                        <p:strVal val="visible"/>
                                      </p:to>
                                    </p:set>
                                    <p:anim calcmode="lin" valueType="num">
                                      <p:cBhvr>
                                        <p:cTn id="7" dur="200" fill="hold"/>
                                        <p:tgtEl>
                                          <p:spTgt spid="528"/>
                                        </p:tgtEl>
                                        <p:attrNameLst>
                                          <p:attrName>ppt_w</p:attrName>
                                        </p:attrNameLst>
                                      </p:cBhvr>
                                      <p:tavLst>
                                        <p:tav tm="0">
                                          <p:val>
                                            <p:fltVal val="0"/>
                                          </p:val>
                                        </p:tav>
                                        <p:tav tm="100000">
                                          <p:val>
                                            <p:strVal val="#ppt_w"/>
                                          </p:val>
                                        </p:tav>
                                      </p:tavLst>
                                    </p:anim>
                                    <p:anim calcmode="lin" valueType="num">
                                      <p:cBhvr>
                                        <p:cTn id="8" dur="200" fill="hold"/>
                                        <p:tgtEl>
                                          <p:spTgt spid="5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Goal: Image Smoothing"/>
          <p:cNvSpPr txBox="1">
            <a:spLocks noGrp="1"/>
          </p:cNvSpPr>
          <p:nvPr>
            <p:ph type="title"/>
          </p:nvPr>
        </p:nvSpPr>
        <p:spPr>
          <a:prstGeom prst="rect">
            <a:avLst/>
          </a:prstGeom>
        </p:spPr>
        <p:txBody>
          <a:bodyPr/>
          <a:lstStyle/>
          <a:p>
            <a:r>
              <a:t>Goal: Image Smoothing</a:t>
            </a:r>
          </a:p>
        </p:txBody>
      </p:sp>
      <p:sp>
        <p:nvSpPr>
          <p:cNvPr id="531" name="Split an image into:…"/>
          <p:cNvSpPr txBox="1">
            <a:spLocks noGrp="1"/>
          </p:cNvSpPr>
          <p:nvPr>
            <p:ph type="body" idx="1"/>
          </p:nvPr>
        </p:nvSpPr>
        <p:spPr>
          <a:prstGeom prst="rect">
            <a:avLst/>
          </a:prstGeom>
        </p:spPr>
        <p:txBody>
          <a:bodyPr/>
          <a:lstStyle/>
          <a:p>
            <a:pPr marL="320040" indent="-201168">
              <a:buSzTx/>
              <a:buFont typeface="Wingdings 2"/>
              <a:buNone/>
            </a:pPr>
            <a:r>
              <a:t>Split an image into:</a:t>
            </a:r>
          </a:p>
          <a:p>
            <a:pPr marL="320040" indent="-201168">
              <a:buSzTx/>
              <a:buFont typeface="Wingdings 2"/>
              <a:buNone/>
            </a:pPr>
            <a:endParaRPr/>
          </a:p>
          <a:p>
            <a:r>
              <a:t>large-scale features, structure</a:t>
            </a:r>
          </a:p>
          <a:p>
            <a:endParaRPr/>
          </a:p>
          <a:p>
            <a:r>
              <a:t>small-scale features, texture</a:t>
            </a:r>
          </a:p>
        </p:txBody>
      </p:sp>
    </p:spTree>
    <p:extLst>
      <p:ext uri="{BB962C8B-B14F-4D97-AF65-F5344CB8AC3E}">
        <p14:creationId xmlns:p14="http://schemas.microsoft.com/office/powerpoint/2010/main" val="172321033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3" name="image42.png" descr="image42.png"/>
          <p:cNvPicPr>
            <a:picLocks noChangeAspect="1"/>
          </p:cNvPicPr>
          <p:nvPr/>
        </p:nvPicPr>
        <p:blipFill>
          <a:blip r:embed="rId2"/>
          <a:stretch>
            <a:fillRect/>
          </a:stretch>
        </p:blipFill>
        <p:spPr>
          <a:xfrm>
            <a:off x="6519863" y="3200400"/>
            <a:ext cx="2395538" cy="2011364"/>
          </a:xfrm>
          <a:prstGeom prst="rect">
            <a:avLst/>
          </a:prstGeom>
          <a:ln w="12700">
            <a:miter lim="400000"/>
          </a:ln>
        </p:spPr>
      </p:pic>
      <p:sp>
        <p:nvSpPr>
          <p:cNvPr id="534" name="Gaussian Blur"/>
          <p:cNvSpPr txBox="1">
            <a:spLocks noGrp="1"/>
          </p:cNvSpPr>
          <p:nvPr>
            <p:ph type="title"/>
          </p:nvPr>
        </p:nvSpPr>
        <p:spPr>
          <a:prstGeom prst="rect">
            <a:avLst/>
          </a:prstGeom>
        </p:spPr>
        <p:txBody>
          <a:bodyPr/>
          <a:lstStyle/>
          <a:p>
            <a:r>
              <a:t>Gaussian Blur</a:t>
            </a:r>
          </a:p>
        </p:txBody>
      </p:sp>
      <p:pic>
        <p:nvPicPr>
          <p:cNvPr id="535" name="image43.png" descr="image43.png"/>
          <p:cNvPicPr>
            <a:picLocks noChangeAspect="1"/>
          </p:cNvPicPr>
          <p:nvPr/>
        </p:nvPicPr>
        <p:blipFill>
          <a:blip r:embed="rId3"/>
          <a:stretch>
            <a:fillRect/>
          </a:stretch>
        </p:blipFill>
        <p:spPr>
          <a:xfrm>
            <a:off x="3179763" y="2209800"/>
            <a:ext cx="1087438" cy="1087438"/>
          </a:xfrm>
          <a:prstGeom prst="rect">
            <a:avLst/>
          </a:prstGeom>
          <a:ln w="38100">
            <a:solidFill>
              <a:srgbClr val="60B5CC"/>
            </a:solidFill>
            <a:miter lim="400000"/>
          </a:ln>
        </p:spPr>
      </p:pic>
      <p:pic>
        <p:nvPicPr>
          <p:cNvPr id="536" name="image44.png" descr="image44.png"/>
          <p:cNvPicPr>
            <a:picLocks noChangeAspect="1"/>
          </p:cNvPicPr>
          <p:nvPr/>
        </p:nvPicPr>
        <p:blipFill>
          <a:blip r:embed="rId4"/>
          <a:stretch>
            <a:fillRect/>
          </a:stretch>
        </p:blipFill>
        <p:spPr>
          <a:xfrm>
            <a:off x="266700" y="3200400"/>
            <a:ext cx="2408239" cy="2020889"/>
          </a:xfrm>
          <a:prstGeom prst="rect">
            <a:avLst/>
          </a:prstGeom>
          <a:ln w="12700">
            <a:miter lim="400000"/>
          </a:ln>
        </p:spPr>
      </p:pic>
      <p:pic>
        <p:nvPicPr>
          <p:cNvPr id="537" name="image41.png" descr="image41.png"/>
          <p:cNvPicPr>
            <a:picLocks noChangeAspect="1"/>
          </p:cNvPicPr>
          <p:nvPr/>
        </p:nvPicPr>
        <p:blipFill>
          <a:blip r:embed="rId5"/>
          <a:stretch>
            <a:fillRect/>
          </a:stretch>
        </p:blipFill>
        <p:spPr>
          <a:xfrm>
            <a:off x="4419600" y="5410200"/>
            <a:ext cx="381000" cy="381000"/>
          </a:xfrm>
          <a:prstGeom prst="rect">
            <a:avLst/>
          </a:prstGeom>
          <a:ln w="12700">
            <a:miter lim="400000"/>
          </a:ln>
        </p:spPr>
      </p:pic>
      <p:sp>
        <p:nvSpPr>
          <p:cNvPr id="538" name="正方形"/>
          <p:cNvSpPr/>
          <p:nvPr/>
        </p:nvSpPr>
        <p:spPr>
          <a:xfrm>
            <a:off x="1290637" y="3810000"/>
            <a:ext cx="228601" cy="228600"/>
          </a:xfrm>
          <a:prstGeom prst="rect">
            <a:avLst/>
          </a:prstGeom>
          <a:ln w="38100">
            <a:solidFill>
              <a:srgbClr val="60B5CC"/>
            </a:solidFill>
            <a:miter lim="400000"/>
          </a:ln>
        </p:spPr>
        <p:txBody>
          <a:bodyPr lIns="45719" rIns="45719" anchor="ctr"/>
          <a:lstStyle/>
          <a:p>
            <a:endParaRPr/>
          </a:p>
        </p:txBody>
      </p:sp>
      <p:sp>
        <p:nvSpPr>
          <p:cNvPr id="539" name="线条"/>
          <p:cNvSpPr/>
          <p:nvPr/>
        </p:nvSpPr>
        <p:spPr>
          <a:xfrm flipV="1">
            <a:off x="1290638" y="2285999"/>
            <a:ext cx="1757362" cy="1524002"/>
          </a:xfrm>
          <a:prstGeom prst="line">
            <a:avLst/>
          </a:prstGeom>
          <a:ln w="38100">
            <a:solidFill>
              <a:srgbClr val="60B5CC"/>
            </a:solidFill>
            <a:tailEnd type="triangle"/>
          </a:ln>
        </p:spPr>
        <p:txBody>
          <a:bodyPr lIns="0" tIns="0" rIns="0" bIns="0"/>
          <a:lstStyle/>
          <a:p>
            <a:pPr defTabSz="457200">
              <a:defRPr sz="1200">
                <a:latin typeface="+mj-lt"/>
                <a:ea typeface="+mj-ea"/>
                <a:cs typeface="+mj-cs"/>
                <a:sym typeface="Helvetica"/>
              </a:defRPr>
            </a:pPr>
            <a:endParaRPr/>
          </a:p>
        </p:txBody>
      </p:sp>
      <p:sp>
        <p:nvSpPr>
          <p:cNvPr id="540" name="线条"/>
          <p:cNvSpPr/>
          <p:nvPr/>
        </p:nvSpPr>
        <p:spPr>
          <a:xfrm flipV="1">
            <a:off x="1523999" y="3428999"/>
            <a:ext cx="2514602" cy="609602"/>
          </a:xfrm>
          <a:prstGeom prst="line">
            <a:avLst/>
          </a:prstGeom>
          <a:ln w="38100">
            <a:solidFill>
              <a:srgbClr val="60B5CC"/>
            </a:solidFill>
            <a:tailEnd type="triangle"/>
          </a:ln>
        </p:spPr>
        <p:txBody>
          <a:bodyPr lIns="0" tIns="0" rIns="0" bIns="0"/>
          <a:lstStyle/>
          <a:p>
            <a:pPr defTabSz="457200">
              <a:defRPr sz="1200">
                <a:latin typeface="+mj-lt"/>
                <a:ea typeface="+mj-ea"/>
                <a:cs typeface="+mj-cs"/>
                <a:sym typeface="Helvetica"/>
              </a:defRPr>
            </a:pPr>
            <a:endParaRPr/>
          </a:p>
        </p:txBody>
      </p:sp>
      <p:grpSp>
        <p:nvGrpSpPr>
          <p:cNvPr id="543" name="成组"/>
          <p:cNvGrpSpPr/>
          <p:nvPr/>
        </p:nvGrpSpPr>
        <p:grpSpPr>
          <a:xfrm>
            <a:off x="3543300" y="3959673"/>
            <a:ext cx="2057400" cy="764728"/>
            <a:chOff x="0" y="0"/>
            <a:chExt cx="2057400" cy="764727"/>
          </a:xfrm>
        </p:grpSpPr>
        <p:sp>
          <p:nvSpPr>
            <p:cNvPr id="541" name="形状"/>
            <p:cNvSpPr/>
            <p:nvPr/>
          </p:nvSpPr>
          <p:spPr>
            <a:xfrm>
              <a:off x="0" y="2726"/>
              <a:ext cx="2057400" cy="762001"/>
            </a:xfrm>
            <a:custGeom>
              <a:avLst/>
              <a:gdLst/>
              <a:ahLst/>
              <a:cxnLst>
                <a:cxn ang="0">
                  <a:pos x="wd2" y="hd2"/>
                </a:cxn>
                <a:cxn ang="5400000">
                  <a:pos x="wd2" y="hd2"/>
                </a:cxn>
                <a:cxn ang="10800000">
                  <a:pos x="wd2" y="hd2"/>
                </a:cxn>
                <a:cxn ang="16200000">
                  <a:pos x="wd2" y="hd2"/>
                </a:cxn>
              </a:cxnLst>
              <a:rect l="0" t="0" r="r" b="b"/>
              <a:pathLst>
                <a:path w="21600" h="21600" extrusionOk="0">
                  <a:moveTo>
                    <a:pt x="0" y="10688"/>
                  </a:moveTo>
                  <a:lnTo>
                    <a:pt x="2167" y="10688"/>
                  </a:lnTo>
                  <a:lnTo>
                    <a:pt x="2167" y="0"/>
                  </a:lnTo>
                  <a:lnTo>
                    <a:pt x="19433" y="0"/>
                  </a:lnTo>
                  <a:lnTo>
                    <a:pt x="19433" y="10688"/>
                  </a:lnTo>
                  <a:lnTo>
                    <a:pt x="21600" y="10688"/>
                  </a:lnTo>
                  <a:lnTo>
                    <a:pt x="10800" y="21600"/>
                  </a:lnTo>
                  <a:close/>
                </a:path>
              </a:pathLst>
            </a:custGeom>
            <a:noFill/>
            <a:ln w="9525" cap="flat">
              <a:solidFill>
                <a:srgbClr val="000000"/>
              </a:solidFill>
              <a:prstDash val="solid"/>
              <a:miter lim="400000"/>
            </a:ln>
            <a:effectLst/>
          </p:spPr>
          <p:txBody>
            <a:bodyPr wrap="square" lIns="45719" tIns="45719" rIns="45719" bIns="45719" numCol="1" anchor="ctr">
              <a:noAutofit/>
            </a:bodyPr>
            <a:lstStyle/>
            <a:p>
              <a:pPr algn="ctr"/>
              <a:endParaRPr/>
            </a:p>
          </p:txBody>
        </p:sp>
        <p:sp>
          <p:nvSpPr>
            <p:cNvPr id="542" name="average"/>
            <p:cNvSpPr txBox="1"/>
            <p:nvPr/>
          </p:nvSpPr>
          <p:spPr>
            <a:xfrm>
              <a:off x="425891" y="0"/>
              <a:ext cx="1205618" cy="4597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2400"/>
              </a:lvl1pPr>
            </a:lstStyle>
            <a:p>
              <a:r>
                <a:t>average</a:t>
              </a:r>
            </a:p>
          </p:txBody>
        </p:sp>
      </p:grpSp>
      <p:sp>
        <p:nvSpPr>
          <p:cNvPr id="544" name="线条"/>
          <p:cNvSpPr/>
          <p:nvPr/>
        </p:nvSpPr>
        <p:spPr>
          <a:xfrm>
            <a:off x="4876800" y="3962400"/>
            <a:ext cx="2743200" cy="16764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371" y="21275"/>
                  <a:pt x="9131" y="20725"/>
                  <a:pt x="12731" y="17125"/>
                </a:cubicBezTo>
                <a:cubicBezTo>
                  <a:pt x="16331" y="13525"/>
                  <a:pt x="19277" y="7225"/>
                  <a:pt x="21600" y="0"/>
                </a:cubicBezTo>
              </a:path>
            </a:pathLst>
          </a:custGeom>
          <a:ln w="76200">
            <a:solidFill>
              <a:srgbClr val="60B5CC"/>
            </a:solidFill>
            <a:tailEnd type="triangle"/>
          </a:ln>
        </p:spPr>
        <p:txBody>
          <a:bodyPr lIns="45719" rIns="45719" anchor="ctr"/>
          <a:lstStyle/>
          <a:p>
            <a:endParaRPr/>
          </a:p>
        </p:txBody>
      </p:sp>
      <p:sp>
        <p:nvSpPr>
          <p:cNvPr id="545" name="input"/>
          <p:cNvSpPr txBox="1"/>
          <p:nvPr/>
        </p:nvSpPr>
        <p:spPr>
          <a:xfrm>
            <a:off x="268400" y="2841625"/>
            <a:ext cx="5998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lstStyle>
          <a:p>
            <a:r>
              <a:t>input</a:t>
            </a:r>
          </a:p>
        </p:txBody>
      </p:sp>
      <p:sp>
        <p:nvSpPr>
          <p:cNvPr id="546" name="per-pixel multiplication"/>
          <p:cNvSpPr txBox="1"/>
          <p:nvPr/>
        </p:nvSpPr>
        <p:spPr>
          <a:xfrm>
            <a:off x="3387565" y="1828800"/>
            <a:ext cx="2365696"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lstStyle>
          <a:p>
            <a:r>
              <a:t>per-pixel multiplication</a:t>
            </a:r>
          </a:p>
        </p:txBody>
      </p:sp>
      <p:sp>
        <p:nvSpPr>
          <p:cNvPr id="547" name="output"/>
          <p:cNvSpPr txBox="1"/>
          <p:nvPr/>
        </p:nvSpPr>
        <p:spPr>
          <a:xfrm>
            <a:off x="8115412" y="2819400"/>
            <a:ext cx="742726"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lstStyle>
          <a:p>
            <a:r>
              <a:t>output</a:t>
            </a:r>
          </a:p>
        </p:txBody>
      </p:sp>
      <p:pic>
        <p:nvPicPr>
          <p:cNvPr id="548" name="image45-filtered.jpeg" descr="image45-filtered.jpeg"/>
          <p:cNvPicPr>
            <a:picLocks noChangeAspect="1"/>
          </p:cNvPicPr>
          <p:nvPr/>
        </p:nvPicPr>
        <p:blipFill>
          <a:blip r:embed="rId6"/>
          <a:stretch>
            <a:fillRect/>
          </a:stretch>
        </p:blipFill>
        <p:spPr>
          <a:xfrm>
            <a:off x="4953000" y="2209800"/>
            <a:ext cx="1087438" cy="1087438"/>
          </a:xfrm>
          <a:prstGeom prst="rect">
            <a:avLst/>
          </a:prstGeom>
          <a:ln w="12700">
            <a:miter lim="400000"/>
          </a:ln>
        </p:spPr>
      </p:pic>
      <p:sp>
        <p:nvSpPr>
          <p:cNvPr id="549" name="*"/>
          <p:cNvSpPr txBox="1"/>
          <p:nvPr/>
        </p:nvSpPr>
        <p:spPr>
          <a:xfrm>
            <a:off x="4343400" y="2057400"/>
            <a:ext cx="476674" cy="153900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800" baseline="-25000">
                <a:latin typeface="Times New Roman"/>
                <a:ea typeface="Times New Roman"/>
                <a:cs typeface="Times New Roman"/>
                <a:sym typeface="Times New Roman"/>
              </a:defRPr>
            </a:lvl1pPr>
          </a:lstStyle>
          <a:p>
            <a:r>
              <a:t>*</a:t>
            </a:r>
          </a:p>
        </p:txBody>
      </p:sp>
    </p:spTree>
    <p:extLst>
      <p:ext uri="{BB962C8B-B14F-4D97-AF65-F5344CB8AC3E}">
        <p14:creationId xmlns:p14="http://schemas.microsoft.com/office/powerpoint/2010/main" val="100920293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矩形"/>
          <p:cNvSpPr/>
          <p:nvPr/>
        </p:nvSpPr>
        <p:spPr>
          <a:xfrm rot="10800000" flipH="1">
            <a:off x="152400" y="3124200"/>
            <a:ext cx="5867400" cy="3048000"/>
          </a:xfrm>
          <a:prstGeom prst="rect">
            <a:avLst/>
          </a:prstGeom>
          <a:gradFill>
            <a:gsLst>
              <a:gs pos="0">
                <a:srgbClr val="F0AD00"/>
              </a:gs>
              <a:gs pos="100000">
                <a:srgbClr val="986E00">
                  <a:alpha val="0"/>
                </a:srgbClr>
              </a:gs>
            </a:gsLst>
            <a:lin ang="5400000"/>
          </a:gradFill>
          <a:ln w="12700">
            <a:miter lim="400000"/>
          </a:ln>
        </p:spPr>
        <p:txBody>
          <a:bodyPr lIns="45719" rIns="45719" anchor="ctr"/>
          <a:lstStyle/>
          <a:p>
            <a:endParaRPr/>
          </a:p>
        </p:txBody>
      </p:sp>
      <p:sp>
        <p:nvSpPr>
          <p:cNvPr id="552" name="input"/>
          <p:cNvSpPr txBox="1"/>
          <p:nvPr/>
        </p:nvSpPr>
        <p:spPr>
          <a:xfrm>
            <a:off x="1090612" y="4983162"/>
            <a:ext cx="59985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i="1">
                <a:latin typeface="+mj-lt"/>
                <a:ea typeface="+mj-ea"/>
                <a:cs typeface="+mj-cs"/>
                <a:sym typeface="Helvetica"/>
              </a:defRPr>
            </a:lvl1pPr>
          </a:lstStyle>
          <a:p>
            <a:r>
              <a:t>input</a:t>
            </a:r>
          </a:p>
        </p:txBody>
      </p:sp>
      <p:sp>
        <p:nvSpPr>
          <p:cNvPr id="553" name="smoothed (structure, large scale)"/>
          <p:cNvSpPr txBox="1"/>
          <p:nvPr/>
        </p:nvSpPr>
        <p:spPr>
          <a:xfrm>
            <a:off x="3554351" y="4845050"/>
            <a:ext cx="2378198" cy="650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i="1">
                <a:latin typeface="+mj-lt"/>
                <a:ea typeface="+mj-ea"/>
                <a:cs typeface="+mj-cs"/>
                <a:sym typeface="Helvetica"/>
              </a:defRPr>
            </a:pPr>
            <a:r>
              <a:t>smoothed</a:t>
            </a:r>
            <a:br/>
            <a:r>
              <a:rPr i="0">
                <a:latin typeface="+mn-lt"/>
                <a:ea typeface="+mn-ea"/>
                <a:cs typeface="+mn-cs"/>
                <a:sym typeface="Corbel"/>
              </a:rPr>
              <a:t>(</a:t>
            </a:r>
            <a:r>
              <a:t>structure, large scale</a:t>
            </a:r>
            <a:r>
              <a:rPr i="0">
                <a:latin typeface="+mn-lt"/>
                <a:ea typeface="+mn-ea"/>
                <a:cs typeface="+mn-cs"/>
                <a:sym typeface="Corbel"/>
              </a:rPr>
              <a:t>)</a:t>
            </a:r>
          </a:p>
        </p:txBody>
      </p:sp>
      <p:sp>
        <p:nvSpPr>
          <p:cNvPr id="554" name="residual (texture, small scale)"/>
          <p:cNvSpPr txBox="1"/>
          <p:nvPr/>
        </p:nvSpPr>
        <p:spPr>
          <a:xfrm>
            <a:off x="6337300" y="4845050"/>
            <a:ext cx="2806700"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i="1">
                <a:latin typeface="+mj-lt"/>
                <a:ea typeface="+mj-ea"/>
                <a:cs typeface="+mj-cs"/>
                <a:sym typeface="Helvetica"/>
              </a:defRPr>
            </a:pPr>
            <a:r>
              <a:t>residual</a:t>
            </a:r>
            <a:br/>
            <a:r>
              <a:rPr i="0">
                <a:latin typeface="+mn-lt"/>
                <a:ea typeface="+mn-ea"/>
                <a:cs typeface="+mn-cs"/>
                <a:sym typeface="Corbel"/>
              </a:rPr>
              <a:t>(</a:t>
            </a:r>
            <a:r>
              <a:t>texture, small scale</a:t>
            </a:r>
            <a:r>
              <a:rPr i="0">
                <a:latin typeface="+mn-lt"/>
                <a:ea typeface="+mn-ea"/>
                <a:cs typeface="+mn-cs"/>
                <a:sym typeface="Corbel"/>
              </a:rPr>
              <a:t>)</a:t>
            </a:r>
          </a:p>
        </p:txBody>
      </p:sp>
      <p:pic>
        <p:nvPicPr>
          <p:cNvPr id="555" name="image42.png" descr="image42.png"/>
          <p:cNvPicPr>
            <a:picLocks noChangeAspect="1"/>
          </p:cNvPicPr>
          <p:nvPr/>
        </p:nvPicPr>
        <p:blipFill>
          <a:blip r:embed="rId2"/>
          <a:stretch>
            <a:fillRect/>
          </a:stretch>
        </p:blipFill>
        <p:spPr>
          <a:xfrm>
            <a:off x="3548062" y="2855913"/>
            <a:ext cx="2395538" cy="2011362"/>
          </a:xfrm>
          <a:prstGeom prst="rect">
            <a:avLst/>
          </a:prstGeom>
          <a:ln w="12700">
            <a:miter lim="400000"/>
          </a:ln>
        </p:spPr>
      </p:pic>
      <p:pic>
        <p:nvPicPr>
          <p:cNvPr id="556" name="image46.png" descr="image46.png"/>
          <p:cNvPicPr>
            <a:picLocks noChangeAspect="1"/>
          </p:cNvPicPr>
          <p:nvPr/>
        </p:nvPicPr>
        <p:blipFill>
          <a:blip r:embed="rId3"/>
          <a:stretch>
            <a:fillRect/>
          </a:stretch>
        </p:blipFill>
        <p:spPr>
          <a:xfrm>
            <a:off x="6519863" y="2855913"/>
            <a:ext cx="2395538" cy="2011362"/>
          </a:xfrm>
          <a:prstGeom prst="rect">
            <a:avLst/>
          </a:prstGeom>
          <a:ln w="12700">
            <a:miter lim="400000"/>
          </a:ln>
        </p:spPr>
      </p:pic>
      <p:sp>
        <p:nvSpPr>
          <p:cNvPr id="557" name="加号"/>
          <p:cNvSpPr/>
          <p:nvPr/>
        </p:nvSpPr>
        <p:spPr>
          <a:xfrm>
            <a:off x="6038850" y="3670300"/>
            <a:ext cx="381000" cy="381000"/>
          </a:xfrm>
          <a:prstGeom prst="plus">
            <a:avLst>
              <a:gd name="adj" fmla="val 36667"/>
            </a:avLst>
          </a:prstGeom>
          <a:ln>
            <a:solidFill>
              <a:srgbClr val="000000"/>
            </a:solidFill>
            <a:miter lim="400000"/>
          </a:ln>
        </p:spPr>
        <p:txBody>
          <a:bodyPr lIns="45719" rIns="45719" anchor="ctr"/>
          <a:lstStyle/>
          <a:p>
            <a:endParaRPr/>
          </a:p>
        </p:txBody>
      </p:sp>
      <p:sp>
        <p:nvSpPr>
          <p:cNvPr id="558" name="箭头"/>
          <p:cNvSpPr/>
          <p:nvPr/>
        </p:nvSpPr>
        <p:spPr>
          <a:xfrm>
            <a:off x="2838450" y="3632200"/>
            <a:ext cx="457200" cy="457200"/>
          </a:xfrm>
          <a:prstGeom prst="rightArrow">
            <a:avLst>
              <a:gd name="adj1" fmla="val 50000"/>
              <a:gd name="adj2" fmla="val 54167"/>
            </a:avLst>
          </a:prstGeom>
          <a:ln>
            <a:solidFill>
              <a:srgbClr val="000000"/>
            </a:solidFill>
            <a:miter lim="400000"/>
          </a:ln>
        </p:spPr>
        <p:txBody>
          <a:bodyPr lIns="45719" rIns="45719" anchor="ctr"/>
          <a:lstStyle/>
          <a:p>
            <a:endParaRPr/>
          </a:p>
        </p:txBody>
      </p:sp>
      <p:sp>
        <p:nvSpPr>
          <p:cNvPr id="559" name="Gaussian Convolution"/>
          <p:cNvSpPr txBox="1"/>
          <p:nvPr/>
        </p:nvSpPr>
        <p:spPr>
          <a:xfrm>
            <a:off x="1133475" y="5653087"/>
            <a:ext cx="3877702" cy="535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b="1">
                <a:latin typeface="+mj-lt"/>
                <a:ea typeface="+mj-ea"/>
                <a:cs typeface="+mj-cs"/>
                <a:sym typeface="Helvetica"/>
              </a:defRPr>
            </a:lvl1pPr>
          </a:lstStyle>
          <a:p>
            <a:r>
              <a:t>Gaussian Convolution</a:t>
            </a:r>
          </a:p>
        </p:txBody>
      </p:sp>
      <p:pic>
        <p:nvPicPr>
          <p:cNvPr id="560" name="image44.png" descr="image44.png"/>
          <p:cNvPicPr>
            <a:picLocks noChangeAspect="1"/>
          </p:cNvPicPr>
          <p:nvPr/>
        </p:nvPicPr>
        <p:blipFill>
          <a:blip r:embed="rId4"/>
          <a:stretch>
            <a:fillRect/>
          </a:stretch>
        </p:blipFill>
        <p:spPr>
          <a:xfrm>
            <a:off x="228600" y="2855913"/>
            <a:ext cx="2401889" cy="2016126"/>
          </a:xfrm>
          <a:prstGeom prst="rect">
            <a:avLst/>
          </a:prstGeom>
          <a:ln w="12700">
            <a:miter lim="400000"/>
          </a:ln>
        </p:spPr>
      </p:pic>
      <p:sp>
        <p:nvSpPr>
          <p:cNvPr id="561" name="BLUR"/>
          <p:cNvSpPr txBox="1"/>
          <p:nvPr/>
        </p:nvSpPr>
        <p:spPr>
          <a:xfrm>
            <a:off x="4189412" y="2362200"/>
            <a:ext cx="1027620" cy="510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solidFill>
                  <a:srgbClr val="FF2600"/>
                </a:solidFill>
                <a:latin typeface="Arial Black"/>
                <a:ea typeface="Arial Black"/>
                <a:cs typeface="Arial Black"/>
                <a:sym typeface="Arial Black"/>
              </a:defRPr>
            </a:lvl1pPr>
          </a:lstStyle>
          <a:p>
            <a:r>
              <a:t>BLUR</a:t>
            </a:r>
          </a:p>
        </p:txBody>
      </p:sp>
      <p:sp>
        <p:nvSpPr>
          <p:cNvPr id="562" name="HALOS"/>
          <p:cNvSpPr txBox="1"/>
          <p:nvPr/>
        </p:nvSpPr>
        <p:spPr>
          <a:xfrm>
            <a:off x="7040563" y="2362200"/>
            <a:ext cx="1267233" cy="510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solidFill>
                  <a:srgbClr val="FF2600"/>
                </a:solidFill>
                <a:latin typeface="Arial Black"/>
                <a:ea typeface="Arial Black"/>
                <a:cs typeface="Arial Black"/>
                <a:sym typeface="Arial Black"/>
              </a:defRPr>
            </a:lvl1pPr>
          </a:lstStyle>
          <a:p>
            <a:r>
              <a:t>HALOS</a:t>
            </a:r>
          </a:p>
        </p:txBody>
      </p:sp>
      <p:sp>
        <p:nvSpPr>
          <p:cNvPr id="563" name="标题"/>
          <p:cNvSpPr txBox="1">
            <a:spLocks noGrp="1"/>
          </p:cNvSpPr>
          <p:nvPr>
            <p:ph type="title"/>
          </p:nvPr>
        </p:nvSpPr>
        <p:spPr>
          <a:prstGeom prst="rect">
            <a:avLst/>
          </a:prstGeom>
        </p:spPr>
        <p:txBody>
          <a:bodyPr/>
          <a:lstStyle/>
          <a:p>
            <a:endParaRPr/>
          </a:p>
        </p:txBody>
      </p:sp>
      <p:sp>
        <p:nvSpPr>
          <p:cNvPr id="564" name="Gaussian filtering"/>
          <p:cNvSpPr txBox="1"/>
          <p:nvPr/>
        </p:nvSpPr>
        <p:spPr>
          <a:xfrm>
            <a:off x="395535" y="1628799"/>
            <a:ext cx="3816426" cy="1183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600" b="1">
                <a:latin typeface="+mj-lt"/>
                <a:ea typeface="+mj-ea"/>
                <a:cs typeface="+mj-cs"/>
                <a:sym typeface="Helvetica"/>
              </a:defRPr>
            </a:lvl1pPr>
          </a:lstStyle>
          <a:p>
            <a:r>
              <a:t> Gaussian filtering</a:t>
            </a:r>
          </a:p>
        </p:txBody>
      </p:sp>
    </p:spTree>
    <p:extLst>
      <p:ext uri="{BB962C8B-B14F-4D97-AF65-F5344CB8AC3E}">
        <p14:creationId xmlns:p14="http://schemas.microsoft.com/office/powerpoint/2010/main" val="244410135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100"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Linear smoothing filter——Concept</a:t>
            </a:r>
            <a:endParaRPr lang="zh-CN" altLang="en-US" dirty="0">
              <a:solidFill>
                <a:srgbClr val="3366CC"/>
              </a:solidFill>
              <a:latin typeface="+mj-lt"/>
              <a:ea typeface="华文楷体" pitchFamily="2" charset="-122"/>
            </a:endParaRPr>
          </a:p>
        </p:txBody>
      </p:sp>
      <p:grpSp>
        <p:nvGrpSpPr>
          <p:cNvPr id="4102" name="Group 27"/>
          <p:cNvGrpSpPr>
            <a:grpSpLocks/>
          </p:cNvGrpSpPr>
          <p:nvPr/>
        </p:nvGrpSpPr>
        <p:grpSpPr bwMode="auto">
          <a:xfrm>
            <a:off x="6046788" y="2570163"/>
            <a:ext cx="2393950" cy="1765300"/>
            <a:chOff x="1057" y="2908"/>
            <a:chExt cx="1508" cy="1112"/>
          </a:xfrm>
        </p:grpSpPr>
        <p:sp>
          <p:nvSpPr>
            <p:cNvPr id="4104" name="Rectangle 7"/>
            <p:cNvSpPr>
              <a:spLocks noChangeArrowheads="1"/>
            </p:cNvSpPr>
            <p:nvPr/>
          </p:nvSpPr>
          <p:spPr bwMode="auto">
            <a:xfrm>
              <a:off x="1376" y="2909"/>
              <a:ext cx="1164" cy="1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105" name="Line 8"/>
            <p:cNvSpPr>
              <a:spLocks noChangeShapeType="1"/>
            </p:cNvSpPr>
            <p:nvPr/>
          </p:nvSpPr>
          <p:spPr bwMode="auto">
            <a:xfrm>
              <a:off x="1376" y="3263"/>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4106" name="Group 9"/>
            <p:cNvGrpSpPr>
              <a:grpSpLocks/>
            </p:cNvGrpSpPr>
            <p:nvPr/>
          </p:nvGrpSpPr>
          <p:grpSpPr bwMode="auto">
            <a:xfrm rot="-5400000">
              <a:off x="1414" y="3249"/>
              <a:ext cx="1079" cy="397"/>
              <a:chOff x="3450" y="2956"/>
              <a:chExt cx="2070" cy="709"/>
            </a:xfrm>
          </p:grpSpPr>
          <p:sp>
            <p:nvSpPr>
              <p:cNvPr id="4118" name="Line 10"/>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119" name="Line 11"/>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107" name="Text Box 12"/>
            <p:cNvSpPr txBox="1">
              <a:spLocks noChangeArrowheads="1"/>
            </p:cNvSpPr>
            <p:nvPr/>
          </p:nvSpPr>
          <p:spPr bwMode="auto">
            <a:xfrm>
              <a:off x="1350"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08" name="Text Box 13"/>
            <p:cNvSpPr txBox="1">
              <a:spLocks noChangeArrowheads="1"/>
            </p:cNvSpPr>
            <p:nvPr/>
          </p:nvSpPr>
          <p:spPr bwMode="auto">
            <a:xfrm>
              <a:off x="1736" y="2972"/>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09" name="Text Box 14"/>
            <p:cNvSpPr txBox="1">
              <a:spLocks noChangeArrowheads="1"/>
            </p:cNvSpPr>
            <p:nvPr/>
          </p:nvSpPr>
          <p:spPr bwMode="auto">
            <a:xfrm>
              <a:off x="2129"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0" name="Line 15"/>
            <p:cNvSpPr>
              <a:spLocks noChangeShapeType="1"/>
            </p:cNvSpPr>
            <p:nvPr/>
          </p:nvSpPr>
          <p:spPr bwMode="auto">
            <a:xfrm>
              <a:off x="1376" y="3638"/>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111" name="Text Box 16"/>
            <p:cNvSpPr txBox="1">
              <a:spLocks noChangeArrowheads="1"/>
            </p:cNvSpPr>
            <p:nvPr/>
          </p:nvSpPr>
          <p:spPr bwMode="auto">
            <a:xfrm>
              <a:off x="1350"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2" name="Text Box 17"/>
            <p:cNvSpPr txBox="1">
              <a:spLocks noChangeArrowheads="1"/>
            </p:cNvSpPr>
            <p:nvPr/>
          </p:nvSpPr>
          <p:spPr bwMode="auto">
            <a:xfrm>
              <a:off x="1736" y="3347"/>
              <a:ext cx="43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3" name="Text Box 18"/>
            <p:cNvSpPr txBox="1">
              <a:spLocks noChangeArrowheads="1"/>
            </p:cNvSpPr>
            <p:nvPr/>
          </p:nvSpPr>
          <p:spPr bwMode="auto">
            <a:xfrm>
              <a:off x="2129"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4" name="Text Box 19"/>
            <p:cNvSpPr txBox="1">
              <a:spLocks noChangeArrowheads="1"/>
            </p:cNvSpPr>
            <p:nvPr/>
          </p:nvSpPr>
          <p:spPr bwMode="auto">
            <a:xfrm>
              <a:off x="1350"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5" name="Text Box 20"/>
            <p:cNvSpPr txBox="1">
              <a:spLocks noChangeArrowheads="1"/>
            </p:cNvSpPr>
            <p:nvPr/>
          </p:nvSpPr>
          <p:spPr bwMode="auto">
            <a:xfrm>
              <a:off x="1736" y="3723"/>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6" name="Text Box 21"/>
            <p:cNvSpPr txBox="1">
              <a:spLocks noChangeArrowheads="1"/>
            </p:cNvSpPr>
            <p:nvPr/>
          </p:nvSpPr>
          <p:spPr bwMode="auto">
            <a:xfrm>
              <a:off x="2129"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7" name="Text Box 22"/>
            <p:cNvSpPr txBox="1">
              <a:spLocks noChangeArrowheads="1"/>
            </p:cNvSpPr>
            <p:nvPr/>
          </p:nvSpPr>
          <p:spPr bwMode="auto">
            <a:xfrm>
              <a:off x="1154" y="328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4098" name="Object 24"/>
            <p:cNvGraphicFramePr>
              <a:graphicFrameLocks noChangeAspect="1"/>
            </p:cNvGraphicFramePr>
            <p:nvPr/>
          </p:nvGraphicFramePr>
          <p:xfrm>
            <a:off x="1057" y="3267"/>
            <a:ext cx="291" cy="447"/>
          </p:xfrm>
          <a:graphic>
            <a:graphicData uri="http://schemas.openxmlformats.org/presentationml/2006/ole">
              <mc:AlternateContent xmlns:mc="http://schemas.openxmlformats.org/markup-compatibility/2006">
                <mc:Choice xmlns:v="urn:schemas-microsoft-com:vml" Requires="v">
                  <p:oleObj name="Equation" r:id="rId3" imgW="241195" imgH="393529" progId="Equation.DSMT4">
                    <p:embed/>
                  </p:oleObj>
                </mc:Choice>
                <mc:Fallback>
                  <p:oleObj name="Equation" r:id="rId3" imgW="241195"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 y="3267"/>
                          <a:ext cx="291"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03" name="Rectangle 28"/>
          <p:cNvSpPr>
            <a:spLocks noChangeArrowheads="1"/>
          </p:cNvSpPr>
          <p:nvPr/>
        </p:nvSpPr>
        <p:spPr bwMode="auto">
          <a:xfrm>
            <a:off x="495459" y="2819859"/>
            <a:ext cx="4979829" cy="2246769"/>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r>
              <a:rPr lang="en-US" altLang="zh-CN" sz="2800" dirty="0">
                <a:solidFill>
                  <a:srgbClr val="0000FF"/>
                </a:solidFill>
                <a:latin typeface="+mj-lt"/>
                <a:ea typeface="楷体" pitchFamily="49" charset="-122"/>
              </a:rPr>
              <a:t>    The output of the linear smoothing filter is the mean value of the pixels in the mask. It’s also called mean filter.</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3507413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Impact of Blur and Halos"/>
          <p:cNvSpPr txBox="1">
            <a:spLocks noGrp="1"/>
          </p:cNvSpPr>
          <p:nvPr>
            <p:ph type="title"/>
          </p:nvPr>
        </p:nvSpPr>
        <p:spPr>
          <a:prstGeom prst="rect">
            <a:avLst/>
          </a:prstGeom>
        </p:spPr>
        <p:txBody>
          <a:bodyPr/>
          <a:lstStyle/>
          <a:p>
            <a:r>
              <a:t>Impact of Blur and Halos</a:t>
            </a:r>
          </a:p>
        </p:txBody>
      </p:sp>
      <p:sp>
        <p:nvSpPr>
          <p:cNvPr id="567" name="If the decomposition introduces blur and halos, the final result is corrupted."/>
          <p:cNvSpPr txBox="1">
            <a:spLocks noGrp="1"/>
          </p:cNvSpPr>
          <p:nvPr>
            <p:ph type="body" sz="half" idx="1"/>
          </p:nvPr>
        </p:nvSpPr>
        <p:spPr>
          <a:xfrm>
            <a:off x="304799" y="1524000"/>
            <a:ext cx="8415340" cy="2033589"/>
          </a:xfrm>
          <a:prstGeom prst="rect">
            <a:avLst/>
          </a:prstGeom>
        </p:spPr>
        <p:txBody>
          <a:bodyPr/>
          <a:lstStyle/>
          <a:p>
            <a:r>
              <a:t>If the decomposition introduces blur and halos, the final result is corrupted.</a:t>
            </a:r>
          </a:p>
        </p:txBody>
      </p:sp>
      <p:pic>
        <p:nvPicPr>
          <p:cNvPr id="568" name="image47.png" descr="image47.png"/>
          <p:cNvPicPr>
            <a:picLocks noChangeAspect="1"/>
          </p:cNvPicPr>
          <p:nvPr/>
        </p:nvPicPr>
        <p:blipFill>
          <a:blip r:embed="rId2"/>
          <a:stretch>
            <a:fillRect/>
          </a:stretch>
        </p:blipFill>
        <p:spPr>
          <a:xfrm>
            <a:off x="3962400" y="2965450"/>
            <a:ext cx="4419600" cy="3711575"/>
          </a:xfrm>
          <a:prstGeom prst="rect">
            <a:avLst/>
          </a:prstGeom>
          <a:ln w="12700">
            <a:miter lim="400000"/>
          </a:ln>
        </p:spPr>
      </p:pic>
      <p:sp>
        <p:nvSpPr>
          <p:cNvPr id="569" name="Sample manipulation: increasing texture (residual × 3)"/>
          <p:cNvSpPr txBox="1"/>
          <p:nvPr/>
        </p:nvSpPr>
        <p:spPr>
          <a:xfrm>
            <a:off x="152400" y="4227512"/>
            <a:ext cx="3733800" cy="121732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defRPr sz="2400"/>
            </a:pPr>
            <a:r>
              <a:t>Sample manipulation:</a:t>
            </a:r>
            <a:br/>
            <a:r>
              <a:t>increasing texture</a:t>
            </a:r>
            <a:br/>
            <a:r>
              <a:t>(residual </a:t>
            </a:r>
            <a:r>
              <a:rPr>
                <a:latin typeface="Symbol"/>
                <a:ea typeface="Symbol"/>
                <a:cs typeface="Symbol"/>
                <a:sym typeface="Symbol"/>
              </a:rPr>
              <a:t>´</a:t>
            </a:r>
            <a:r>
              <a:rPr>
                <a:latin typeface="Trebuchet MS"/>
                <a:ea typeface="Trebuchet MS"/>
                <a:cs typeface="Trebuchet MS"/>
                <a:sym typeface="Trebuchet MS"/>
              </a:rPr>
              <a:t> </a:t>
            </a:r>
            <a:r>
              <a:t>3)</a:t>
            </a:r>
          </a:p>
        </p:txBody>
      </p:sp>
    </p:spTree>
    <p:extLst>
      <p:ext uri="{BB962C8B-B14F-4D97-AF65-F5344CB8AC3E}">
        <p14:creationId xmlns:p14="http://schemas.microsoft.com/office/powerpoint/2010/main" val="360171882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1" name="image44.png" descr="image44.png"/>
          <p:cNvPicPr>
            <a:picLocks noChangeAspect="1"/>
          </p:cNvPicPr>
          <p:nvPr/>
        </p:nvPicPr>
        <p:blipFill>
          <a:blip r:embed="rId2"/>
          <a:stretch>
            <a:fillRect/>
          </a:stretch>
        </p:blipFill>
        <p:spPr>
          <a:xfrm>
            <a:off x="457200" y="-19050"/>
            <a:ext cx="8229600" cy="6902450"/>
          </a:xfrm>
          <a:prstGeom prst="rect">
            <a:avLst/>
          </a:prstGeom>
          <a:ln w="12700">
            <a:miter lim="400000"/>
          </a:ln>
        </p:spPr>
      </p:pic>
      <p:sp>
        <p:nvSpPr>
          <p:cNvPr id="572" name="input"/>
          <p:cNvSpPr txBox="1"/>
          <p:nvPr/>
        </p:nvSpPr>
        <p:spPr>
          <a:xfrm>
            <a:off x="7609324" y="377825"/>
            <a:ext cx="848876" cy="459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2400" b="1">
                <a:latin typeface="+mj-lt"/>
                <a:ea typeface="+mj-ea"/>
                <a:cs typeface="+mj-cs"/>
                <a:sym typeface="Helvetica"/>
              </a:defRPr>
            </a:lvl1pPr>
          </a:lstStyle>
          <a:p>
            <a:r>
              <a:t>input</a:t>
            </a:r>
          </a:p>
        </p:txBody>
      </p:sp>
    </p:spTree>
    <p:extLst>
      <p:ext uri="{BB962C8B-B14F-4D97-AF65-F5344CB8AC3E}">
        <p14:creationId xmlns:p14="http://schemas.microsoft.com/office/powerpoint/2010/main" val="404352893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image47.png" descr="image47.png"/>
          <p:cNvPicPr>
            <a:picLocks noChangeAspect="1"/>
          </p:cNvPicPr>
          <p:nvPr/>
        </p:nvPicPr>
        <p:blipFill>
          <a:blip r:embed="rId2"/>
          <a:stretch>
            <a:fillRect/>
          </a:stretch>
        </p:blipFill>
        <p:spPr>
          <a:xfrm>
            <a:off x="460375" y="-19050"/>
            <a:ext cx="8223250" cy="6902450"/>
          </a:xfrm>
          <a:prstGeom prst="rect">
            <a:avLst/>
          </a:prstGeom>
          <a:ln w="12700">
            <a:miter lim="400000"/>
          </a:ln>
        </p:spPr>
      </p:pic>
      <p:sp>
        <p:nvSpPr>
          <p:cNvPr id="575" name="increasing texture with Gaussian convolution H A L O S"/>
          <p:cNvSpPr txBox="1"/>
          <p:nvPr/>
        </p:nvSpPr>
        <p:spPr>
          <a:xfrm>
            <a:off x="4476045" y="377825"/>
            <a:ext cx="3982155" cy="13995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a:defRPr sz="2400" b="1">
                <a:latin typeface="+mj-lt"/>
                <a:ea typeface="+mj-ea"/>
                <a:cs typeface="+mj-cs"/>
                <a:sym typeface="Helvetica"/>
              </a:defRPr>
            </a:pPr>
            <a:r>
              <a:t>increasing texture</a:t>
            </a:r>
            <a:br/>
            <a:r>
              <a:t>with Gaussian convolution</a:t>
            </a:r>
            <a:br/>
            <a:r>
              <a:rPr sz="3200" b="0">
                <a:latin typeface="Arial Black"/>
                <a:ea typeface="Arial Black"/>
                <a:cs typeface="Arial Black"/>
                <a:sym typeface="Arial Black"/>
              </a:rPr>
              <a:t>H A L O S</a:t>
            </a:r>
          </a:p>
        </p:txBody>
      </p:sp>
    </p:spTree>
    <p:extLst>
      <p:ext uri="{BB962C8B-B14F-4D97-AF65-F5344CB8AC3E}">
        <p14:creationId xmlns:p14="http://schemas.microsoft.com/office/powerpoint/2010/main" val="425921293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Bilateral filter: General Idea"/>
          <p:cNvSpPr txBox="1">
            <a:spLocks noGrp="1"/>
          </p:cNvSpPr>
          <p:nvPr>
            <p:ph type="title"/>
          </p:nvPr>
        </p:nvSpPr>
        <p:spPr>
          <a:prstGeom prst="rect">
            <a:avLst/>
          </a:prstGeom>
        </p:spPr>
        <p:txBody>
          <a:bodyPr/>
          <a:lstStyle/>
          <a:p>
            <a:r>
              <a:t>Bilateral filter: General Idea</a:t>
            </a:r>
          </a:p>
        </p:txBody>
      </p:sp>
      <p:sp>
        <p:nvSpPr>
          <p:cNvPr id="578" name="An image has two main characteristics…"/>
          <p:cNvSpPr txBox="1">
            <a:spLocks noGrp="1"/>
          </p:cNvSpPr>
          <p:nvPr>
            <p:ph type="body" idx="1"/>
          </p:nvPr>
        </p:nvSpPr>
        <p:spPr>
          <a:prstGeom prst="rect">
            <a:avLst/>
          </a:prstGeom>
        </p:spPr>
        <p:txBody>
          <a:bodyPr/>
          <a:lstStyle/>
          <a:p>
            <a:pPr>
              <a:lnSpc>
                <a:spcPct val="90000"/>
              </a:lnSpc>
            </a:pPr>
            <a:r>
              <a:t>An image has two main characteristics</a:t>
            </a:r>
          </a:p>
          <a:p>
            <a:pPr marL="731519" lvl="1" indent="-274319">
              <a:lnSpc>
                <a:spcPct val="90000"/>
              </a:lnSpc>
              <a:spcBef>
                <a:spcPts val="600"/>
              </a:spcBef>
              <a:buClr>
                <a:srgbClr val="60B5CC"/>
              </a:buClr>
              <a:defRPr sz="2800"/>
            </a:pPr>
            <a:r>
              <a:t>The space domain S, which is the set of possible positions in an image. This is related to the resolution, i.e., the number of rows and columns in the image.</a:t>
            </a:r>
          </a:p>
          <a:p>
            <a:pPr marL="731519" lvl="1" indent="-274319">
              <a:lnSpc>
                <a:spcPct val="90000"/>
              </a:lnSpc>
              <a:spcBef>
                <a:spcPts val="600"/>
              </a:spcBef>
              <a:buClr>
                <a:srgbClr val="60B5CC"/>
              </a:buClr>
              <a:defRPr sz="2800"/>
            </a:pPr>
            <a:r>
              <a:t>The intensity domain R, which is the set of possible pixel values. The number of bits used to represent the pixel value may vary. Common pixel representations are unsigned bytes (0 to 255) and floating point.</a:t>
            </a:r>
          </a:p>
        </p:txBody>
      </p:sp>
    </p:spTree>
    <p:extLst>
      <p:ext uri="{BB962C8B-B14F-4D97-AF65-F5344CB8AC3E}">
        <p14:creationId xmlns:p14="http://schemas.microsoft.com/office/powerpoint/2010/main" val="245616649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标题"/>
          <p:cNvSpPr txBox="1">
            <a:spLocks noGrp="1"/>
          </p:cNvSpPr>
          <p:nvPr>
            <p:ph type="title"/>
          </p:nvPr>
        </p:nvSpPr>
        <p:spPr>
          <a:prstGeom prst="rect">
            <a:avLst/>
          </a:prstGeom>
        </p:spPr>
        <p:txBody>
          <a:bodyPr/>
          <a:lstStyle/>
          <a:p>
            <a:endParaRPr/>
          </a:p>
        </p:txBody>
      </p:sp>
      <p:sp>
        <p:nvSpPr>
          <p:cNvPr id="581" name="正文"/>
          <p:cNvSpPr txBox="1">
            <a:spLocks noGrp="1"/>
          </p:cNvSpPr>
          <p:nvPr>
            <p:ph type="body" idx="1"/>
          </p:nvPr>
        </p:nvSpPr>
        <p:spPr>
          <a:prstGeom prst="rect">
            <a:avLst/>
          </a:prstGeom>
        </p:spPr>
        <p:txBody>
          <a:bodyPr/>
          <a:lstStyle/>
          <a:p>
            <a:endParaRPr/>
          </a:p>
        </p:txBody>
      </p:sp>
      <p:pic>
        <p:nvPicPr>
          <p:cNvPr id="582" name="image48.png" descr="image48.png"/>
          <p:cNvPicPr>
            <a:picLocks noChangeAspect="1"/>
          </p:cNvPicPr>
          <p:nvPr/>
        </p:nvPicPr>
        <p:blipFill>
          <a:blip r:embed="rId2"/>
          <a:stretch>
            <a:fillRect/>
          </a:stretch>
        </p:blipFill>
        <p:spPr>
          <a:xfrm>
            <a:off x="452437" y="1928813"/>
            <a:ext cx="8239126" cy="3000376"/>
          </a:xfrm>
          <a:prstGeom prst="rect">
            <a:avLst/>
          </a:prstGeom>
          <a:ln w="12700">
            <a:miter lim="400000"/>
          </a:ln>
        </p:spPr>
      </p:pic>
    </p:spTree>
    <p:extLst>
      <p:ext uri="{BB962C8B-B14F-4D97-AF65-F5344CB8AC3E}">
        <p14:creationId xmlns:p14="http://schemas.microsoft.com/office/powerpoint/2010/main" val="343153858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Bilateral filter: General Idea"/>
          <p:cNvSpPr txBox="1">
            <a:spLocks noGrp="1"/>
          </p:cNvSpPr>
          <p:nvPr>
            <p:ph type="title"/>
          </p:nvPr>
        </p:nvSpPr>
        <p:spPr>
          <a:prstGeom prst="rect">
            <a:avLst/>
          </a:prstGeom>
        </p:spPr>
        <p:txBody>
          <a:bodyPr/>
          <a:lstStyle/>
          <a:p>
            <a:r>
              <a:t>Bilateral filter: General Idea</a:t>
            </a:r>
          </a:p>
        </p:txBody>
      </p:sp>
      <p:sp>
        <p:nvSpPr>
          <p:cNvPr id="585" name="Every sample is replaced by a weighted average of its neighbors,…"/>
          <p:cNvSpPr txBox="1">
            <a:spLocks noGrp="1"/>
          </p:cNvSpPr>
          <p:nvPr>
            <p:ph type="body" idx="1"/>
          </p:nvPr>
        </p:nvSpPr>
        <p:spPr>
          <a:prstGeom prst="rect">
            <a:avLst/>
          </a:prstGeom>
        </p:spPr>
        <p:txBody>
          <a:bodyPr/>
          <a:lstStyle/>
          <a:p>
            <a:pPr>
              <a:defRPr sz="2800"/>
            </a:pPr>
            <a:r>
              <a:t>Every sample is replaced by a weighted average of its neighbors,</a:t>
            </a:r>
          </a:p>
          <a:p>
            <a:pPr>
              <a:defRPr sz="2800"/>
            </a:pPr>
            <a:r>
              <a:t>These weights reflect two forces</a:t>
            </a:r>
          </a:p>
          <a:p>
            <a:pPr marL="731519" lvl="1" indent="-274319">
              <a:spcBef>
                <a:spcPts val="500"/>
              </a:spcBef>
              <a:buClr>
                <a:srgbClr val="60B5CC"/>
              </a:buClr>
              <a:defRPr sz="2400"/>
            </a:pPr>
            <a:r>
              <a:t>How close are the neighbor and the center sample, so that larger weight to closer samples,</a:t>
            </a:r>
            <a:endParaRPr sz="2800"/>
          </a:p>
          <a:p>
            <a:pPr marL="731519" lvl="1" indent="-274319">
              <a:spcBef>
                <a:spcPts val="500"/>
              </a:spcBef>
              <a:buClr>
                <a:srgbClr val="60B5CC"/>
              </a:buClr>
              <a:defRPr sz="2400"/>
            </a:pPr>
            <a:r>
              <a:t>How similar are the neighbor and the center sample – larger weight to similar samples.</a:t>
            </a:r>
            <a:endParaRPr sz="2800"/>
          </a:p>
          <a:p>
            <a:pPr>
              <a:defRPr sz="2800"/>
            </a:pPr>
            <a:r>
              <a:t>All the weights should be normalized to preserve the local mean.</a:t>
            </a:r>
          </a:p>
        </p:txBody>
      </p:sp>
      <p:sp>
        <p:nvSpPr>
          <p:cNvPr id="586" name="线条"/>
          <p:cNvSpPr/>
          <p:nvPr/>
        </p:nvSpPr>
        <p:spPr>
          <a:xfrm>
            <a:off x="381000" y="1295400"/>
            <a:ext cx="8305800" cy="0"/>
          </a:xfrm>
          <a:prstGeom prst="line">
            <a:avLst/>
          </a:prstGeom>
          <a:ln w="57150">
            <a:solidFill>
              <a:srgbClr val="FFFFFF"/>
            </a:solidFill>
          </a:ln>
        </p:spPr>
        <p:txBody>
          <a:bodyPr lIns="0" tIns="0" rIns="0" bIns="0"/>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174208431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矩形"/>
          <p:cNvSpPr/>
          <p:nvPr/>
        </p:nvSpPr>
        <p:spPr>
          <a:xfrm>
            <a:off x="395535" y="1525639"/>
            <a:ext cx="8280922" cy="5071713"/>
          </a:xfrm>
          <a:prstGeom prst="rect">
            <a:avLst/>
          </a:prstGeom>
          <a:solidFill>
            <a:srgbClr val="60B5CC"/>
          </a:solidFill>
          <a:ln w="48000">
            <a:solidFill>
              <a:srgbClr val="FFFFFF"/>
            </a:solidFill>
          </a:ln>
        </p:spPr>
        <p:txBody>
          <a:bodyPr lIns="45719" rIns="45719" anchor="ctr"/>
          <a:lstStyle/>
          <a:p>
            <a:pPr algn="ctr">
              <a:defRPr>
                <a:solidFill>
                  <a:srgbClr val="FFFFFF"/>
                </a:solidFill>
              </a:defRPr>
            </a:pPr>
            <a:endParaRPr/>
          </a:p>
        </p:txBody>
      </p:sp>
      <p:grpSp>
        <p:nvGrpSpPr>
          <p:cNvPr id="591" name="成组"/>
          <p:cNvGrpSpPr/>
          <p:nvPr/>
        </p:nvGrpSpPr>
        <p:grpSpPr>
          <a:xfrm>
            <a:off x="4495736" y="4649839"/>
            <a:ext cx="1457272" cy="1828801"/>
            <a:chOff x="0" y="0"/>
            <a:chExt cx="1457271" cy="1828800"/>
          </a:xfrm>
        </p:grpSpPr>
        <p:sp>
          <p:nvSpPr>
            <p:cNvPr id="589" name="矩形"/>
            <p:cNvSpPr/>
            <p:nvPr/>
          </p:nvSpPr>
          <p:spPr>
            <a:xfrm>
              <a:off x="-1" y="0"/>
              <a:ext cx="1457273" cy="1828800"/>
            </a:xfrm>
            <a:prstGeom prst="rect">
              <a:avLst/>
            </a:prstGeom>
            <a:solidFill>
              <a:srgbClr val="000000"/>
            </a:solidFill>
            <a:ln w="12700" cap="flat">
              <a:noFill/>
              <a:miter lim="400000"/>
            </a:ln>
            <a:effectLst/>
          </p:spPr>
          <p:txBody>
            <a:bodyPr wrap="square" lIns="45719" tIns="45719" rIns="45719" bIns="45719" numCol="1" anchor="ctr">
              <a:noAutofit/>
            </a:bodyPr>
            <a:lstStyle/>
            <a:p>
              <a:endParaRPr/>
            </a:p>
          </p:txBody>
        </p:sp>
        <p:pic>
          <p:nvPicPr>
            <p:cNvPr id="590" name="image45-filtered.jpeg" descr="image45-filtered.jpeg"/>
            <p:cNvPicPr>
              <a:picLocks noChangeAspect="1"/>
            </p:cNvPicPr>
            <p:nvPr/>
          </p:nvPicPr>
          <p:blipFill>
            <a:blip r:embed="rId2"/>
            <a:stretch>
              <a:fillRect/>
            </a:stretch>
          </p:blipFill>
          <p:spPr>
            <a:xfrm>
              <a:off x="364317" y="457200"/>
              <a:ext cx="728637" cy="914400"/>
            </a:xfrm>
            <a:prstGeom prst="rect">
              <a:avLst/>
            </a:prstGeom>
            <a:ln w="12700" cap="flat">
              <a:noFill/>
              <a:miter lim="400000"/>
            </a:ln>
            <a:effectLst/>
          </p:spPr>
        </p:pic>
      </p:grpSp>
      <p:sp>
        <p:nvSpPr>
          <p:cNvPr id="592" name="矩形"/>
          <p:cNvSpPr/>
          <p:nvPr/>
        </p:nvSpPr>
        <p:spPr>
          <a:xfrm>
            <a:off x="4285562" y="2586089"/>
            <a:ext cx="2021459" cy="723901"/>
          </a:xfrm>
          <a:prstGeom prst="rect">
            <a:avLst/>
          </a:prstGeom>
          <a:solidFill>
            <a:srgbClr val="FF9900"/>
          </a:solidFill>
          <a:ln w="12700">
            <a:miter lim="400000"/>
          </a:ln>
        </p:spPr>
        <p:txBody>
          <a:bodyPr lIns="45719" rIns="45719" anchor="ctr"/>
          <a:lstStyle/>
          <a:p>
            <a:endParaRPr/>
          </a:p>
        </p:txBody>
      </p:sp>
      <p:sp>
        <p:nvSpPr>
          <p:cNvPr id="593" name="线条"/>
          <p:cNvSpPr/>
          <p:nvPr/>
        </p:nvSpPr>
        <p:spPr>
          <a:xfrm>
            <a:off x="5039573" y="3157589"/>
            <a:ext cx="3796" cy="762001"/>
          </a:xfrm>
          <a:prstGeom prst="line">
            <a:avLst/>
          </a:prstGeom>
          <a:ln w="76200">
            <a:solidFill>
              <a:srgbClr val="FF9900"/>
            </a:solidFill>
            <a:tailEnd type="triangle"/>
          </a:ln>
        </p:spPr>
        <p:txBody>
          <a:bodyPr lIns="0" tIns="0" rIns="0" bIns="0"/>
          <a:lstStyle/>
          <a:p>
            <a:pPr defTabSz="457200">
              <a:defRPr sz="1200">
                <a:latin typeface="+mj-lt"/>
                <a:ea typeface="+mj-ea"/>
                <a:cs typeface="+mj-cs"/>
                <a:sym typeface="Helvetica"/>
              </a:defRPr>
            </a:pPr>
            <a:endParaRPr/>
          </a:p>
        </p:txBody>
      </p:sp>
      <p:sp>
        <p:nvSpPr>
          <p:cNvPr id="594" name="normalized Gaussian function"/>
          <p:cNvSpPr txBox="1"/>
          <p:nvPr/>
        </p:nvSpPr>
        <p:spPr>
          <a:xfrm>
            <a:off x="4380753" y="3995789"/>
            <a:ext cx="1765931" cy="1005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a:pPr>
            <a:r>
              <a:t>normalized</a:t>
            </a:r>
            <a:br/>
            <a:r>
              <a:t>Gaussian function</a:t>
            </a:r>
          </a:p>
        </p:txBody>
      </p:sp>
      <p:sp>
        <p:nvSpPr>
          <p:cNvPr id="595" name="Revisit Gaussian Blur"/>
          <p:cNvSpPr txBox="1">
            <a:spLocks noGrp="1"/>
          </p:cNvSpPr>
          <p:nvPr>
            <p:ph type="title"/>
          </p:nvPr>
        </p:nvSpPr>
        <p:spPr>
          <a:xfrm>
            <a:off x="304799" y="152400"/>
            <a:ext cx="8402640" cy="1219200"/>
          </a:xfrm>
          <a:prstGeom prst="rect">
            <a:avLst/>
          </a:prstGeom>
        </p:spPr>
        <p:txBody>
          <a:bodyPr/>
          <a:lstStyle/>
          <a:p>
            <a:r>
              <a:t>Revisit Gaussian Blur</a:t>
            </a:r>
          </a:p>
        </p:txBody>
      </p:sp>
      <p:pic>
        <p:nvPicPr>
          <p:cNvPr id="596" name="image49.pdf" descr="image49.pdf"/>
          <p:cNvPicPr>
            <a:picLocks noChangeAspect="1"/>
          </p:cNvPicPr>
          <p:nvPr/>
        </p:nvPicPr>
        <p:blipFill>
          <a:blip r:embed="rId3"/>
          <a:stretch>
            <a:fillRect/>
          </a:stretch>
        </p:blipFill>
        <p:spPr>
          <a:xfrm>
            <a:off x="2318196" y="2536876"/>
            <a:ext cx="4347299" cy="1158876"/>
          </a:xfrm>
          <a:prstGeom prst="rect">
            <a:avLst/>
          </a:prstGeom>
          <a:ln w="12700">
            <a:miter lim="400000"/>
          </a:ln>
        </p:spPr>
      </p:pic>
      <p:sp>
        <p:nvSpPr>
          <p:cNvPr id="597" name="Weighted average of pixels."/>
          <p:cNvSpPr txBox="1"/>
          <p:nvPr/>
        </p:nvSpPr>
        <p:spPr>
          <a:xfrm>
            <a:off x="2321802" y="1525639"/>
            <a:ext cx="5464769"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spcBef>
                <a:spcPts val="1400"/>
              </a:spcBef>
              <a:defRPr sz="2400" b="1">
                <a:latin typeface="+mj-lt"/>
                <a:ea typeface="+mj-ea"/>
                <a:cs typeface="+mj-cs"/>
                <a:sym typeface="Helvetica"/>
              </a:defRPr>
            </a:pPr>
            <a:r>
              <a:t>Weighted average of pixels</a:t>
            </a:r>
            <a:r>
              <a:rPr b="0">
                <a:latin typeface="+mn-lt"/>
                <a:ea typeface="+mn-ea"/>
                <a:cs typeface="+mn-cs"/>
                <a:sym typeface="Corbel"/>
              </a:rPr>
              <a:t>.</a:t>
            </a:r>
          </a:p>
        </p:txBody>
      </p:sp>
      <p:sp>
        <p:nvSpPr>
          <p:cNvPr id="598" name="矩形"/>
          <p:cNvSpPr/>
          <p:nvPr/>
        </p:nvSpPr>
        <p:spPr>
          <a:xfrm>
            <a:off x="3321730" y="4649839"/>
            <a:ext cx="121440" cy="1752601"/>
          </a:xfrm>
          <a:prstGeom prst="rect">
            <a:avLst/>
          </a:prstGeom>
          <a:gradFill>
            <a:gsLst>
              <a:gs pos="0">
                <a:srgbClr val="FFFFFF"/>
              </a:gs>
              <a:gs pos="100000">
                <a:srgbClr val="000000"/>
              </a:gs>
            </a:gsLst>
            <a:lin ang="5400000"/>
          </a:gradFill>
          <a:ln w="12700">
            <a:miter lim="400000"/>
          </a:ln>
        </p:spPr>
        <p:txBody>
          <a:bodyPr lIns="45719" rIns="45719" anchor="ctr"/>
          <a:lstStyle/>
          <a:p>
            <a:endParaRPr/>
          </a:p>
        </p:txBody>
      </p:sp>
      <p:sp>
        <p:nvSpPr>
          <p:cNvPr id="599" name="0"/>
          <p:cNvSpPr txBox="1"/>
          <p:nvPr/>
        </p:nvSpPr>
        <p:spPr>
          <a:xfrm>
            <a:off x="3052950" y="6119864"/>
            <a:ext cx="237820" cy="34843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Times New Roman"/>
                <a:ea typeface="Times New Roman"/>
                <a:cs typeface="Times New Roman"/>
                <a:sym typeface="Times New Roman"/>
              </a:defRPr>
            </a:lvl1pPr>
          </a:lstStyle>
          <a:p>
            <a:r>
              <a:t>0</a:t>
            </a:r>
          </a:p>
        </p:txBody>
      </p:sp>
      <p:sp>
        <p:nvSpPr>
          <p:cNvPr id="600" name="1"/>
          <p:cNvSpPr txBox="1"/>
          <p:nvPr/>
        </p:nvSpPr>
        <p:spPr>
          <a:xfrm>
            <a:off x="3052950" y="4497439"/>
            <a:ext cx="237820" cy="34843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Times New Roman"/>
                <a:ea typeface="Times New Roman"/>
                <a:cs typeface="Times New Roman"/>
                <a:sym typeface="Times New Roman"/>
              </a:defRPr>
            </a:lvl1pPr>
          </a:lstStyle>
          <a:p>
            <a:r>
              <a:t>1</a:t>
            </a:r>
          </a:p>
        </p:txBody>
      </p:sp>
    </p:spTree>
    <p:extLst>
      <p:ext uri="{BB962C8B-B14F-4D97-AF65-F5344CB8AC3E}">
        <p14:creationId xmlns:p14="http://schemas.microsoft.com/office/powerpoint/2010/main" val="32332999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5" name="成组"/>
          <p:cNvGrpSpPr/>
          <p:nvPr/>
        </p:nvGrpSpPr>
        <p:grpSpPr>
          <a:xfrm>
            <a:off x="6400800" y="2209800"/>
            <a:ext cx="1741488" cy="4384041"/>
            <a:chOff x="0" y="0"/>
            <a:chExt cx="1741487" cy="4384040"/>
          </a:xfrm>
        </p:grpSpPr>
        <p:sp>
          <p:nvSpPr>
            <p:cNvPr id="602" name="矩形"/>
            <p:cNvSpPr/>
            <p:nvPr/>
          </p:nvSpPr>
          <p:spPr>
            <a:xfrm>
              <a:off x="1055687" y="0"/>
              <a:ext cx="685801" cy="3656013"/>
            </a:xfrm>
            <a:prstGeom prst="rect">
              <a:avLst/>
            </a:prstGeom>
            <a:gradFill flip="none" rotWithShape="1">
              <a:gsLst>
                <a:gs pos="0">
                  <a:srgbClr val="FF66CC"/>
                </a:gs>
                <a:gs pos="100000">
                  <a:srgbClr val="762F5E">
                    <a:alpha val="0"/>
                  </a:srgbClr>
                </a:gs>
              </a:gsLst>
              <a:lin ang="0" scaled="0"/>
            </a:gradFill>
            <a:ln w="12700" cap="flat">
              <a:noFill/>
              <a:miter lim="400000"/>
            </a:ln>
            <a:effectLst/>
          </p:spPr>
          <p:txBody>
            <a:bodyPr wrap="square" lIns="45719" tIns="45719" rIns="45719" bIns="45719" numCol="1" anchor="ctr">
              <a:noAutofit/>
            </a:bodyPr>
            <a:lstStyle/>
            <a:p>
              <a:endParaRPr/>
            </a:p>
          </p:txBody>
        </p:sp>
        <p:sp>
          <p:nvSpPr>
            <p:cNvPr id="603" name="矩形"/>
            <p:cNvSpPr/>
            <p:nvPr/>
          </p:nvSpPr>
          <p:spPr>
            <a:xfrm>
              <a:off x="0" y="0"/>
              <a:ext cx="1066800" cy="3656013"/>
            </a:xfrm>
            <a:prstGeom prst="rect">
              <a:avLst/>
            </a:prstGeom>
            <a:solidFill>
              <a:srgbClr val="FF66CC"/>
            </a:solidFill>
            <a:ln w="12700" cap="flat">
              <a:noFill/>
              <a:miter lim="400000"/>
            </a:ln>
            <a:effectLst/>
          </p:spPr>
          <p:txBody>
            <a:bodyPr wrap="square" lIns="45719" tIns="45719" rIns="45719" bIns="45719" numCol="1" anchor="ctr">
              <a:noAutofit/>
            </a:bodyPr>
            <a:lstStyle/>
            <a:p>
              <a:endParaRPr/>
            </a:p>
          </p:txBody>
        </p:sp>
        <p:sp>
          <p:nvSpPr>
            <p:cNvPr id="604" name="unrelated…"/>
            <p:cNvSpPr txBox="1"/>
            <p:nvPr/>
          </p:nvSpPr>
          <p:spPr>
            <a:xfrm>
              <a:off x="160276" y="3733800"/>
              <a:ext cx="1120898" cy="650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r>
                <a:t>unrelated</a:t>
              </a:r>
            </a:p>
            <a:p>
              <a:pPr algn="ctr"/>
              <a:r>
                <a:t>pixels</a:t>
              </a:r>
            </a:p>
          </p:txBody>
        </p:sp>
      </p:grpSp>
      <p:grpSp>
        <p:nvGrpSpPr>
          <p:cNvPr id="609" name="成组"/>
          <p:cNvGrpSpPr/>
          <p:nvPr/>
        </p:nvGrpSpPr>
        <p:grpSpPr>
          <a:xfrm>
            <a:off x="914400" y="2209800"/>
            <a:ext cx="1752600" cy="4384041"/>
            <a:chOff x="0" y="0"/>
            <a:chExt cx="1752600" cy="4384040"/>
          </a:xfrm>
        </p:grpSpPr>
        <p:sp>
          <p:nvSpPr>
            <p:cNvPr id="606" name="矩形"/>
            <p:cNvSpPr/>
            <p:nvPr/>
          </p:nvSpPr>
          <p:spPr>
            <a:xfrm flipH="1">
              <a:off x="0" y="0"/>
              <a:ext cx="685800" cy="3656013"/>
            </a:xfrm>
            <a:prstGeom prst="rect">
              <a:avLst/>
            </a:prstGeom>
            <a:gradFill flip="none" rotWithShape="1">
              <a:gsLst>
                <a:gs pos="0">
                  <a:srgbClr val="FF66CC"/>
                </a:gs>
                <a:gs pos="100000">
                  <a:srgbClr val="762F5E">
                    <a:alpha val="0"/>
                  </a:srgbClr>
                </a:gs>
              </a:gsLst>
              <a:lin ang="0" scaled="0"/>
            </a:gradFill>
            <a:ln w="12700" cap="flat">
              <a:noFill/>
              <a:miter lim="400000"/>
            </a:ln>
            <a:effectLst/>
          </p:spPr>
          <p:txBody>
            <a:bodyPr wrap="square" lIns="45719" tIns="45719" rIns="45719" bIns="45719" numCol="1" anchor="ctr">
              <a:noAutofit/>
            </a:bodyPr>
            <a:lstStyle/>
            <a:p>
              <a:endParaRPr/>
            </a:p>
          </p:txBody>
        </p:sp>
        <p:sp>
          <p:nvSpPr>
            <p:cNvPr id="607" name="矩形"/>
            <p:cNvSpPr/>
            <p:nvPr/>
          </p:nvSpPr>
          <p:spPr>
            <a:xfrm>
              <a:off x="685800" y="0"/>
              <a:ext cx="1066800" cy="3656013"/>
            </a:xfrm>
            <a:prstGeom prst="rect">
              <a:avLst/>
            </a:prstGeom>
            <a:solidFill>
              <a:srgbClr val="FF66CC"/>
            </a:solidFill>
            <a:ln w="12700" cap="flat">
              <a:noFill/>
              <a:miter lim="400000"/>
            </a:ln>
            <a:effectLst/>
          </p:spPr>
          <p:txBody>
            <a:bodyPr wrap="square" lIns="45719" tIns="45719" rIns="45719" bIns="45719" numCol="1" anchor="ctr">
              <a:noAutofit/>
            </a:bodyPr>
            <a:lstStyle/>
            <a:p>
              <a:endParaRPr/>
            </a:p>
          </p:txBody>
        </p:sp>
        <p:sp>
          <p:nvSpPr>
            <p:cNvPr id="608" name="unrelated…"/>
            <p:cNvSpPr txBox="1"/>
            <p:nvPr/>
          </p:nvSpPr>
          <p:spPr>
            <a:xfrm>
              <a:off x="395226" y="3733800"/>
              <a:ext cx="1120898" cy="650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r>
                <a:t>unrelated</a:t>
              </a:r>
            </a:p>
            <a:p>
              <a:pPr algn="ctr"/>
              <a:r>
                <a:t>pixels</a:t>
              </a:r>
            </a:p>
          </p:txBody>
        </p:sp>
      </p:grpSp>
      <p:grpSp>
        <p:nvGrpSpPr>
          <p:cNvPr id="613" name="成组"/>
          <p:cNvGrpSpPr/>
          <p:nvPr/>
        </p:nvGrpSpPr>
        <p:grpSpPr>
          <a:xfrm>
            <a:off x="2620969" y="2209800"/>
            <a:ext cx="3844912" cy="4384041"/>
            <a:chOff x="-31923" y="0"/>
            <a:chExt cx="3844910" cy="4384040"/>
          </a:xfrm>
        </p:grpSpPr>
        <p:sp>
          <p:nvSpPr>
            <p:cNvPr id="610" name="矩形"/>
            <p:cNvSpPr/>
            <p:nvPr/>
          </p:nvSpPr>
          <p:spPr>
            <a:xfrm>
              <a:off x="14106" y="0"/>
              <a:ext cx="3778251" cy="3656013"/>
            </a:xfrm>
            <a:prstGeom prst="rect">
              <a:avLst/>
            </a:prstGeom>
            <a:solidFill>
              <a:srgbClr val="FFCC99"/>
            </a:solidFill>
            <a:ln w="12700" cap="flat">
              <a:noFill/>
              <a:miter lim="400000"/>
            </a:ln>
            <a:effectLst/>
          </p:spPr>
          <p:txBody>
            <a:bodyPr wrap="square" lIns="45719" tIns="45719" rIns="45719" bIns="45719" numCol="1" anchor="ctr">
              <a:noAutofit/>
            </a:bodyPr>
            <a:lstStyle/>
            <a:p>
              <a:endParaRPr/>
            </a:p>
          </p:txBody>
        </p:sp>
        <p:sp>
          <p:nvSpPr>
            <p:cNvPr id="611" name="uncertain…"/>
            <p:cNvSpPr txBox="1"/>
            <p:nvPr/>
          </p:nvSpPr>
          <p:spPr>
            <a:xfrm>
              <a:off x="2704926" y="3733800"/>
              <a:ext cx="1108061" cy="650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r>
                <a:t>uncertain</a:t>
              </a:r>
            </a:p>
            <a:p>
              <a:pPr algn="ctr"/>
              <a:r>
                <a:t>pixels</a:t>
              </a:r>
            </a:p>
          </p:txBody>
        </p:sp>
        <p:sp>
          <p:nvSpPr>
            <p:cNvPr id="612" name="uncertain…"/>
            <p:cNvSpPr txBox="1"/>
            <p:nvPr/>
          </p:nvSpPr>
          <p:spPr>
            <a:xfrm>
              <a:off x="-31924" y="3733800"/>
              <a:ext cx="1108061" cy="650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r>
                <a:t>uncertain</a:t>
              </a:r>
            </a:p>
            <a:p>
              <a:pPr algn="ctr"/>
              <a:r>
                <a:t>pixels</a:t>
              </a:r>
            </a:p>
          </p:txBody>
        </p:sp>
      </p:grpSp>
      <p:grpSp>
        <p:nvGrpSpPr>
          <p:cNvPr id="616" name="成组"/>
          <p:cNvGrpSpPr/>
          <p:nvPr/>
        </p:nvGrpSpPr>
        <p:grpSpPr>
          <a:xfrm>
            <a:off x="3702050" y="2209800"/>
            <a:ext cx="1708150" cy="4384041"/>
            <a:chOff x="0" y="0"/>
            <a:chExt cx="1708150" cy="4384040"/>
          </a:xfrm>
        </p:grpSpPr>
        <p:sp>
          <p:nvSpPr>
            <p:cNvPr id="614" name="矩形"/>
            <p:cNvSpPr/>
            <p:nvPr/>
          </p:nvSpPr>
          <p:spPr>
            <a:xfrm>
              <a:off x="0" y="0"/>
              <a:ext cx="1708150" cy="3656013"/>
            </a:xfrm>
            <a:prstGeom prst="rect">
              <a:avLst/>
            </a:prstGeom>
            <a:solidFill>
              <a:srgbClr val="66FB99"/>
            </a:solidFill>
            <a:ln w="12700" cap="flat">
              <a:noFill/>
              <a:miter lim="400000"/>
            </a:ln>
            <a:effectLst/>
          </p:spPr>
          <p:txBody>
            <a:bodyPr wrap="square" lIns="45719" tIns="45719" rIns="45719" bIns="45719" numCol="1" anchor="ctr">
              <a:noAutofit/>
            </a:bodyPr>
            <a:lstStyle/>
            <a:p>
              <a:endParaRPr/>
            </a:p>
          </p:txBody>
        </p:sp>
        <p:sp>
          <p:nvSpPr>
            <p:cNvPr id="615" name="related…"/>
            <p:cNvSpPr txBox="1"/>
            <p:nvPr/>
          </p:nvSpPr>
          <p:spPr>
            <a:xfrm>
              <a:off x="420763" y="3733800"/>
              <a:ext cx="866624" cy="650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r>
                <a:t>related</a:t>
              </a:r>
            </a:p>
            <a:p>
              <a:pPr algn="ctr"/>
              <a:r>
                <a:t>pixels</a:t>
              </a:r>
            </a:p>
          </p:txBody>
        </p:sp>
      </p:grpSp>
      <p:sp>
        <p:nvSpPr>
          <p:cNvPr id="617" name="线条"/>
          <p:cNvSpPr/>
          <p:nvPr/>
        </p:nvSpPr>
        <p:spPr>
          <a:xfrm flipV="1">
            <a:off x="4560887" y="1828800"/>
            <a:ext cx="1" cy="3352800"/>
          </a:xfrm>
          <a:prstGeom prst="line">
            <a:avLst/>
          </a:prstGeom>
          <a:ln w="38100">
            <a:solidFill>
              <a:srgbClr val="000000"/>
            </a:solidFill>
            <a:tailEnd type="triangle"/>
          </a:ln>
        </p:spPr>
        <p:txBody>
          <a:bodyPr lIns="0" tIns="0" rIns="0" bIns="0"/>
          <a:lstStyle/>
          <a:p>
            <a:pPr defTabSz="457200">
              <a:defRPr sz="1200">
                <a:latin typeface="+mj-lt"/>
                <a:ea typeface="+mj-ea"/>
                <a:cs typeface="+mj-cs"/>
                <a:sym typeface="Helvetica"/>
              </a:defRPr>
            </a:pPr>
            <a:endParaRPr/>
          </a:p>
        </p:txBody>
      </p:sp>
      <p:sp>
        <p:nvSpPr>
          <p:cNvPr id="618" name="Gaussian Profile"/>
          <p:cNvSpPr txBox="1">
            <a:spLocks noGrp="1"/>
          </p:cNvSpPr>
          <p:nvPr>
            <p:ph type="title"/>
          </p:nvPr>
        </p:nvSpPr>
        <p:spPr>
          <a:xfrm>
            <a:off x="304799" y="152400"/>
            <a:ext cx="8402640" cy="1219200"/>
          </a:xfrm>
          <a:prstGeom prst="rect">
            <a:avLst/>
          </a:prstGeom>
        </p:spPr>
        <p:txBody>
          <a:bodyPr/>
          <a:lstStyle/>
          <a:p>
            <a:r>
              <a:t>Gaussian Profile</a:t>
            </a:r>
          </a:p>
        </p:txBody>
      </p:sp>
      <p:pic>
        <p:nvPicPr>
          <p:cNvPr id="619" name="image51.tif" descr="image51.tif"/>
          <p:cNvPicPr>
            <a:picLocks noChangeAspect="1"/>
          </p:cNvPicPr>
          <p:nvPr/>
        </p:nvPicPr>
        <p:blipFill>
          <a:blip r:embed="rId2"/>
          <a:stretch>
            <a:fillRect/>
          </a:stretch>
        </p:blipFill>
        <p:spPr>
          <a:xfrm>
            <a:off x="946150" y="2590800"/>
            <a:ext cx="7251700" cy="2435226"/>
          </a:xfrm>
          <a:prstGeom prst="rect">
            <a:avLst/>
          </a:prstGeom>
          <a:ln w="12700">
            <a:miter lim="400000"/>
          </a:ln>
        </p:spPr>
      </p:pic>
      <p:sp>
        <p:nvSpPr>
          <p:cNvPr id="620" name="线条"/>
          <p:cNvSpPr/>
          <p:nvPr/>
        </p:nvSpPr>
        <p:spPr>
          <a:xfrm>
            <a:off x="533400" y="5181600"/>
            <a:ext cx="8153400" cy="0"/>
          </a:xfrm>
          <a:prstGeom prst="line">
            <a:avLst/>
          </a:prstGeom>
          <a:ln w="38100">
            <a:solidFill>
              <a:srgbClr val="000000"/>
            </a:solidFill>
            <a:tailEnd type="triangle"/>
          </a:ln>
        </p:spPr>
        <p:txBody>
          <a:bodyPr lIns="0" tIns="0" rIns="0" bIns="0"/>
          <a:lstStyle/>
          <a:p>
            <a:pPr defTabSz="457200">
              <a:defRPr sz="1200">
                <a:latin typeface="+mj-lt"/>
                <a:ea typeface="+mj-ea"/>
                <a:cs typeface="+mj-cs"/>
                <a:sym typeface="Helvetica"/>
              </a:defRPr>
            </a:pPr>
            <a:endParaRPr/>
          </a:p>
        </p:txBody>
      </p:sp>
      <p:sp>
        <p:nvSpPr>
          <p:cNvPr id="621" name="pixel position"/>
          <p:cNvSpPr txBox="1"/>
          <p:nvPr/>
        </p:nvSpPr>
        <p:spPr>
          <a:xfrm>
            <a:off x="8172450" y="5226050"/>
            <a:ext cx="892074" cy="650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pixel</a:t>
            </a:r>
            <a:br/>
            <a:r>
              <a:t>position</a:t>
            </a:r>
          </a:p>
        </p:txBody>
      </p:sp>
      <p:sp>
        <p:nvSpPr>
          <p:cNvPr id="622" name="pixel weight"/>
          <p:cNvSpPr txBox="1"/>
          <p:nvPr/>
        </p:nvSpPr>
        <p:spPr>
          <a:xfrm>
            <a:off x="4669756" y="1515077"/>
            <a:ext cx="3328737" cy="58477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r>
              <a:rPr lang="en-US" sz="3200" dirty="0"/>
              <a:t>P</a:t>
            </a:r>
            <a:r>
              <a:rPr sz="3200" dirty="0"/>
              <a:t>ixel</a:t>
            </a:r>
            <a:r>
              <a:rPr lang="zh-CN" altLang="en-US" sz="3200" dirty="0"/>
              <a:t> </a:t>
            </a:r>
            <a:r>
              <a:rPr sz="3200" dirty="0"/>
              <a:t>weight</a:t>
            </a:r>
          </a:p>
        </p:txBody>
      </p:sp>
      <p:pic>
        <p:nvPicPr>
          <p:cNvPr id="623" name="image50.pdf" descr="image50.pdf"/>
          <p:cNvPicPr>
            <a:picLocks noChangeAspect="1"/>
          </p:cNvPicPr>
          <p:nvPr/>
        </p:nvPicPr>
        <p:blipFill>
          <a:blip r:embed="rId3"/>
          <a:stretch>
            <a:fillRect/>
          </a:stretch>
        </p:blipFill>
        <p:spPr>
          <a:xfrm>
            <a:off x="4989096" y="244475"/>
            <a:ext cx="4114800" cy="1127125"/>
          </a:xfrm>
          <a:prstGeom prst="rect">
            <a:avLst/>
          </a:prstGeom>
          <a:ln w="12700">
            <a:miter lim="400000"/>
          </a:ln>
        </p:spPr>
      </p:pic>
      <p:sp>
        <p:nvSpPr>
          <p:cNvPr id="624" name="正文"/>
          <p:cNvSpPr txBox="1">
            <a:spLocks noGrp="1"/>
          </p:cNvSpPr>
          <p:nvPr>
            <p:ph type="body" sz="half" idx="1"/>
          </p:nvPr>
        </p:nvSpPr>
        <p:spPr>
          <a:prstGeom prst="rect">
            <a:avLst/>
          </a:prstGeom>
        </p:spPr>
        <p:txBody>
          <a:bodyPr/>
          <a:lstStyle/>
          <a:p>
            <a:endParaRPr/>
          </a:p>
        </p:txBody>
      </p:sp>
    </p:spTree>
    <p:extLst>
      <p:ext uri="{BB962C8B-B14F-4D97-AF65-F5344CB8AC3E}">
        <p14:creationId xmlns:p14="http://schemas.microsoft.com/office/powerpoint/2010/main" val="167177041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矩形"/>
          <p:cNvSpPr/>
          <p:nvPr/>
        </p:nvSpPr>
        <p:spPr>
          <a:xfrm>
            <a:off x="395535" y="1525639"/>
            <a:ext cx="8280922" cy="5071713"/>
          </a:xfrm>
          <a:prstGeom prst="rect">
            <a:avLst/>
          </a:prstGeom>
          <a:solidFill>
            <a:srgbClr val="60B5CC"/>
          </a:solidFill>
          <a:ln w="48000">
            <a:solidFill>
              <a:srgbClr val="FFFFFF"/>
            </a:solidFill>
          </a:ln>
        </p:spPr>
        <p:txBody>
          <a:bodyPr lIns="45719" rIns="45719" anchor="ctr"/>
          <a:lstStyle/>
          <a:p>
            <a:pPr algn="ctr">
              <a:defRPr>
                <a:solidFill>
                  <a:srgbClr val="FFFFFF"/>
                </a:solidFill>
              </a:defRPr>
            </a:pPr>
            <a:endParaRPr/>
          </a:p>
        </p:txBody>
      </p:sp>
      <p:sp>
        <p:nvSpPr>
          <p:cNvPr id="627" name="size of the window"/>
          <p:cNvSpPr txBox="1"/>
          <p:nvPr/>
        </p:nvSpPr>
        <p:spPr>
          <a:xfrm>
            <a:off x="3417887" y="2697163"/>
            <a:ext cx="2450349"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sz="2400"/>
              <a:t>size of the window</a:t>
            </a:r>
          </a:p>
        </p:txBody>
      </p:sp>
      <p:sp>
        <p:nvSpPr>
          <p:cNvPr id="628" name="正方形"/>
          <p:cNvSpPr/>
          <p:nvPr/>
        </p:nvSpPr>
        <p:spPr>
          <a:xfrm>
            <a:off x="4332287" y="2090738"/>
            <a:ext cx="228601" cy="228601"/>
          </a:xfrm>
          <a:prstGeom prst="rect">
            <a:avLst/>
          </a:prstGeom>
          <a:solidFill>
            <a:srgbClr val="669900"/>
          </a:solidFill>
          <a:ln w="12700">
            <a:miter lim="400000"/>
          </a:ln>
        </p:spPr>
        <p:txBody>
          <a:bodyPr lIns="45719" rIns="45719" anchor="ctr"/>
          <a:lstStyle/>
          <a:p>
            <a:endParaRPr/>
          </a:p>
        </p:txBody>
      </p:sp>
      <p:sp>
        <p:nvSpPr>
          <p:cNvPr id="629" name="线条"/>
          <p:cNvSpPr/>
          <p:nvPr/>
        </p:nvSpPr>
        <p:spPr>
          <a:xfrm>
            <a:off x="4443412" y="2265363"/>
            <a:ext cx="3176" cy="477838"/>
          </a:xfrm>
          <a:prstGeom prst="line">
            <a:avLst/>
          </a:prstGeom>
          <a:ln w="76200">
            <a:solidFill>
              <a:srgbClr val="669900"/>
            </a:solidFill>
            <a:tailEnd type="triangle"/>
          </a:ln>
        </p:spPr>
        <p:txBody>
          <a:bodyPr lIns="0" tIns="0" rIns="0" bIns="0"/>
          <a:lstStyle/>
          <a:p>
            <a:pPr defTabSz="457200">
              <a:defRPr sz="1200">
                <a:latin typeface="+mj-lt"/>
                <a:ea typeface="+mj-ea"/>
                <a:cs typeface="+mj-cs"/>
                <a:sym typeface="Helvetica"/>
              </a:defRPr>
            </a:pPr>
            <a:endParaRPr/>
          </a:p>
        </p:txBody>
      </p:sp>
      <p:sp>
        <p:nvSpPr>
          <p:cNvPr id="630" name="Spatial Parameter"/>
          <p:cNvSpPr txBox="1">
            <a:spLocks noGrp="1"/>
          </p:cNvSpPr>
          <p:nvPr>
            <p:ph type="title"/>
          </p:nvPr>
        </p:nvSpPr>
        <p:spPr>
          <a:xfrm>
            <a:off x="304799" y="152400"/>
            <a:ext cx="8402640" cy="1219200"/>
          </a:xfrm>
          <a:prstGeom prst="rect">
            <a:avLst/>
          </a:prstGeom>
        </p:spPr>
        <p:txBody>
          <a:bodyPr/>
          <a:lstStyle/>
          <a:p>
            <a:r>
              <a:t>Spatial Parameter</a:t>
            </a:r>
          </a:p>
        </p:txBody>
      </p:sp>
      <p:pic>
        <p:nvPicPr>
          <p:cNvPr id="631" name="image52.pdf" descr="image52.pdf"/>
          <p:cNvPicPr>
            <a:picLocks noChangeAspect="1"/>
          </p:cNvPicPr>
          <p:nvPr/>
        </p:nvPicPr>
        <p:blipFill>
          <a:blip r:embed="rId2"/>
          <a:stretch>
            <a:fillRect/>
          </a:stretch>
        </p:blipFill>
        <p:spPr>
          <a:xfrm>
            <a:off x="1371600" y="1600200"/>
            <a:ext cx="5715000" cy="1158875"/>
          </a:xfrm>
          <a:prstGeom prst="rect">
            <a:avLst/>
          </a:prstGeom>
          <a:ln w="12700">
            <a:miter lim="400000"/>
          </a:ln>
        </p:spPr>
      </p:pic>
      <p:grpSp>
        <p:nvGrpSpPr>
          <p:cNvPr id="635" name="成组"/>
          <p:cNvGrpSpPr/>
          <p:nvPr/>
        </p:nvGrpSpPr>
        <p:grpSpPr>
          <a:xfrm>
            <a:off x="5562599" y="3048000"/>
            <a:ext cx="2971801" cy="914400"/>
            <a:chOff x="0" y="0"/>
            <a:chExt cx="2971800" cy="914399"/>
          </a:xfrm>
        </p:grpSpPr>
        <p:sp>
          <p:nvSpPr>
            <p:cNvPr id="632" name="线条"/>
            <p:cNvSpPr/>
            <p:nvPr/>
          </p:nvSpPr>
          <p:spPr>
            <a:xfrm flipV="1">
              <a:off x="1467962" y="0"/>
              <a:ext cx="579" cy="913968"/>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pic>
          <p:nvPicPr>
            <p:cNvPr id="633" name="image51.tif" descr="image51.tif"/>
            <p:cNvPicPr>
              <a:picLocks noChangeAspect="1"/>
            </p:cNvPicPr>
            <p:nvPr/>
          </p:nvPicPr>
          <p:blipFill>
            <a:blip r:embed="rId3"/>
            <a:stretch>
              <a:fillRect/>
            </a:stretch>
          </p:blipFill>
          <p:spPr>
            <a:xfrm>
              <a:off x="150441" y="207719"/>
              <a:ext cx="2643144" cy="663839"/>
            </a:xfrm>
            <a:prstGeom prst="rect">
              <a:avLst/>
            </a:prstGeom>
            <a:ln w="12700" cap="flat">
              <a:noFill/>
              <a:miter lim="400000"/>
            </a:ln>
            <a:effectLst/>
          </p:spPr>
        </p:pic>
        <p:sp>
          <p:nvSpPr>
            <p:cNvPr id="634" name="线条"/>
            <p:cNvSpPr/>
            <p:nvPr/>
          </p:nvSpPr>
          <p:spPr>
            <a:xfrm>
              <a:off x="-1" y="913967"/>
              <a:ext cx="2971801" cy="433"/>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
        <p:nvSpPr>
          <p:cNvPr id="636" name="线条"/>
          <p:cNvSpPr/>
          <p:nvPr/>
        </p:nvSpPr>
        <p:spPr>
          <a:xfrm flipV="1">
            <a:off x="2144713" y="3048000"/>
            <a:ext cx="1" cy="914400"/>
          </a:xfrm>
          <a:prstGeom prst="line">
            <a:avLst/>
          </a:prstGeom>
          <a:ln w="38100">
            <a:solidFill>
              <a:srgbClr val="000000"/>
            </a:solidFill>
            <a:tailEnd type="triangle"/>
          </a:ln>
        </p:spPr>
        <p:txBody>
          <a:bodyPr lIns="0" tIns="0" rIns="0" bIns="0"/>
          <a:lstStyle/>
          <a:p>
            <a:pPr defTabSz="457200">
              <a:defRPr sz="1200">
                <a:latin typeface="+mj-lt"/>
                <a:ea typeface="+mj-ea"/>
                <a:cs typeface="+mj-cs"/>
                <a:sym typeface="Helvetica"/>
              </a:defRPr>
            </a:pPr>
            <a:endParaRPr/>
          </a:p>
        </p:txBody>
      </p:sp>
      <p:pic>
        <p:nvPicPr>
          <p:cNvPr id="637" name="image51.tif" descr="image51.tif"/>
          <p:cNvPicPr>
            <a:picLocks noChangeAspect="1"/>
          </p:cNvPicPr>
          <p:nvPr/>
        </p:nvPicPr>
        <p:blipFill>
          <a:blip r:embed="rId3"/>
          <a:stretch>
            <a:fillRect/>
          </a:stretch>
        </p:blipFill>
        <p:spPr>
          <a:xfrm>
            <a:off x="1638300" y="3255962"/>
            <a:ext cx="1019175" cy="663576"/>
          </a:xfrm>
          <a:prstGeom prst="rect">
            <a:avLst/>
          </a:prstGeom>
          <a:ln w="12700">
            <a:miter lim="400000"/>
          </a:ln>
        </p:spPr>
      </p:pic>
      <p:sp>
        <p:nvSpPr>
          <p:cNvPr id="638" name="线条"/>
          <p:cNvSpPr/>
          <p:nvPr/>
        </p:nvSpPr>
        <p:spPr>
          <a:xfrm>
            <a:off x="1438275" y="3962400"/>
            <a:ext cx="1447800" cy="0"/>
          </a:xfrm>
          <a:prstGeom prst="line">
            <a:avLst/>
          </a:prstGeom>
          <a:ln w="38100">
            <a:solidFill>
              <a:srgbClr val="000000"/>
            </a:solidFill>
            <a:tailEnd type="triangle"/>
          </a:ln>
        </p:spPr>
        <p:txBody>
          <a:bodyPr lIns="0" tIns="0" rIns="0" bIns="0"/>
          <a:lstStyle/>
          <a:p>
            <a:pPr defTabSz="457200">
              <a:defRPr sz="1200">
                <a:latin typeface="+mj-lt"/>
                <a:ea typeface="+mj-ea"/>
                <a:cs typeface="+mj-cs"/>
                <a:sym typeface="Helvetica"/>
              </a:defRPr>
            </a:pPr>
            <a:endParaRPr/>
          </a:p>
        </p:txBody>
      </p:sp>
      <p:sp>
        <p:nvSpPr>
          <p:cNvPr id="639" name="small σ"/>
          <p:cNvSpPr txBox="1"/>
          <p:nvPr/>
        </p:nvSpPr>
        <p:spPr>
          <a:xfrm>
            <a:off x="1673225" y="4071937"/>
            <a:ext cx="838942" cy="38658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small </a:t>
            </a:r>
            <a:r>
              <a:rPr>
                <a:latin typeface="Symbol"/>
                <a:ea typeface="Symbol"/>
                <a:cs typeface="Symbol"/>
                <a:sym typeface="Symbol"/>
              </a:rPr>
              <a:t>s</a:t>
            </a:r>
          </a:p>
        </p:txBody>
      </p:sp>
      <p:sp>
        <p:nvSpPr>
          <p:cNvPr id="640" name="large σ"/>
          <p:cNvSpPr txBox="1"/>
          <p:nvPr/>
        </p:nvSpPr>
        <p:spPr>
          <a:xfrm>
            <a:off x="6586538" y="4071937"/>
            <a:ext cx="813828" cy="38658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large </a:t>
            </a:r>
            <a:r>
              <a:rPr>
                <a:latin typeface="Symbol"/>
                <a:ea typeface="Symbol"/>
                <a:cs typeface="Symbol"/>
                <a:sym typeface="Symbol"/>
              </a:rPr>
              <a:t>s</a:t>
            </a:r>
          </a:p>
        </p:txBody>
      </p:sp>
      <p:pic>
        <p:nvPicPr>
          <p:cNvPr id="641" name="image53.png" descr="image53.png"/>
          <p:cNvPicPr>
            <a:picLocks noChangeAspect="1"/>
          </p:cNvPicPr>
          <p:nvPr/>
        </p:nvPicPr>
        <p:blipFill>
          <a:blip r:embed="rId4"/>
          <a:stretch>
            <a:fillRect/>
          </a:stretch>
        </p:blipFill>
        <p:spPr>
          <a:xfrm>
            <a:off x="1123950" y="4510087"/>
            <a:ext cx="2000250" cy="1679576"/>
          </a:xfrm>
          <a:prstGeom prst="rect">
            <a:avLst/>
          </a:prstGeom>
          <a:ln w="12700">
            <a:miter lim="400000"/>
          </a:ln>
        </p:spPr>
      </p:pic>
      <p:pic>
        <p:nvPicPr>
          <p:cNvPr id="642" name="image54.png" descr="image54.png"/>
          <p:cNvPicPr>
            <a:picLocks noChangeAspect="1"/>
          </p:cNvPicPr>
          <p:nvPr/>
        </p:nvPicPr>
        <p:blipFill>
          <a:blip r:embed="rId5"/>
          <a:stretch>
            <a:fillRect/>
          </a:stretch>
        </p:blipFill>
        <p:spPr>
          <a:xfrm>
            <a:off x="6015037" y="4510087"/>
            <a:ext cx="2000251" cy="1679576"/>
          </a:xfrm>
          <a:prstGeom prst="rect">
            <a:avLst/>
          </a:prstGeom>
          <a:ln w="12700">
            <a:miter lim="400000"/>
          </a:ln>
        </p:spPr>
      </p:pic>
      <p:pic>
        <p:nvPicPr>
          <p:cNvPr id="643" name="image44.png" descr="image44.png"/>
          <p:cNvPicPr>
            <a:picLocks noChangeAspect="1"/>
          </p:cNvPicPr>
          <p:nvPr/>
        </p:nvPicPr>
        <p:blipFill>
          <a:blip r:embed="rId6"/>
          <a:stretch>
            <a:fillRect/>
          </a:stretch>
        </p:blipFill>
        <p:spPr>
          <a:xfrm>
            <a:off x="7086600" y="73025"/>
            <a:ext cx="2001839" cy="1679575"/>
          </a:xfrm>
          <a:prstGeom prst="rect">
            <a:avLst/>
          </a:prstGeom>
          <a:ln w="12700">
            <a:miter lim="400000"/>
          </a:ln>
        </p:spPr>
      </p:pic>
      <p:sp>
        <p:nvSpPr>
          <p:cNvPr id="644" name="input"/>
          <p:cNvSpPr txBox="1"/>
          <p:nvPr/>
        </p:nvSpPr>
        <p:spPr>
          <a:xfrm>
            <a:off x="8120228" y="1752600"/>
            <a:ext cx="866582" cy="52322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sz="2800"/>
              <a:t>input</a:t>
            </a:r>
          </a:p>
        </p:txBody>
      </p:sp>
      <p:sp>
        <p:nvSpPr>
          <p:cNvPr id="645" name="limited smoothing"/>
          <p:cNvSpPr txBox="1"/>
          <p:nvPr/>
        </p:nvSpPr>
        <p:spPr>
          <a:xfrm>
            <a:off x="1143000" y="6165850"/>
            <a:ext cx="1882934"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limited smoothing</a:t>
            </a:r>
          </a:p>
        </p:txBody>
      </p:sp>
      <p:sp>
        <p:nvSpPr>
          <p:cNvPr id="646" name="strong smoothing"/>
          <p:cNvSpPr txBox="1"/>
          <p:nvPr/>
        </p:nvSpPr>
        <p:spPr>
          <a:xfrm>
            <a:off x="6048375" y="6165850"/>
            <a:ext cx="1857708"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strong smoothing</a:t>
            </a:r>
          </a:p>
        </p:txBody>
      </p:sp>
    </p:spTree>
    <p:extLst>
      <p:ext uri="{BB962C8B-B14F-4D97-AF65-F5344CB8AC3E}">
        <p14:creationId xmlns:p14="http://schemas.microsoft.com/office/powerpoint/2010/main" val="16693766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How to set σ"/>
          <p:cNvSpPr txBox="1">
            <a:spLocks noGrp="1"/>
          </p:cNvSpPr>
          <p:nvPr>
            <p:ph type="title"/>
          </p:nvPr>
        </p:nvSpPr>
        <p:spPr>
          <a:prstGeom prst="rect">
            <a:avLst/>
          </a:prstGeom>
        </p:spPr>
        <p:txBody>
          <a:bodyPr/>
          <a:lstStyle/>
          <a:p>
            <a:r>
              <a:t>How to set </a:t>
            </a:r>
            <a:r>
              <a:rPr b="0">
                <a:latin typeface="Symbol"/>
                <a:ea typeface="Symbol"/>
                <a:cs typeface="Symbol"/>
                <a:sym typeface="Symbol"/>
              </a:rPr>
              <a:t>s</a:t>
            </a:r>
          </a:p>
        </p:txBody>
      </p:sp>
      <p:sp>
        <p:nvSpPr>
          <p:cNvPr id="649" name="Depends on the application.…"/>
          <p:cNvSpPr txBox="1">
            <a:spLocks noGrp="1"/>
          </p:cNvSpPr>
          <p:nvPr>
            <p:ph type="body" idx="1"/>
          </p:nvPr>
        </p:nvSpPr>
        <p:spPr>
          <a:prstGeom prst="rect">
            <a:avLst/>
          </a:prstGeom>
        </p:spPr>
        <p:txBody>
          <a:bodyPr/>
          <a:lstStyle/>
          <a:p>
            <a:r>
              <a:t>Depends on the application.</a:t>
            </a:r>
          </a:p>
          <a:p>
            <a:endParaRPr/>
          </a:p>
          <a:p>
            <a:r>
              <a:t>Common strategy: proportional to image size</a:t>
            </a:r>
          </a:p>
          <a:p>
            <a:pPr marL="731519" lvl="1" indent="-274319">
              <a:spcBef>
                <a:spcPts val="600"/>
              </a:spcBef>
              <a:buClr>
                <a:srgbClr val="60B5CC"/>
              </a:buClr>
              <a:defRPr sz="2800"/>
            </a:pPr>
            <a:r>
              <a:t>e.g. 2% of the image diagonal</a:t>
            </a:r>
          </a:p>
          <a:p>
            <a:pPr marL="731519" lvl="1" indent="-274319">
              <a:spcBef>
                <a:spcPts val="600"/>
              </a:spcBef>
              <a:buClr>
                <a:srgbClr val="60B5CC"/>
              </a:buClr>
              <a:defRPr sz="2800"/>
            </a:pPr>
            <a:r>
              <a:t>property: independent of image resolution</a:t>
            </a:r>
          </a:p>
        </p:txBody>
      </p:sp>
    </p:spTree>
    <p:extLst>
      <p:ext uri="{BB962C8B-B14F-4D97-AF65-F5344CB8AC3E}">
        <p14:creationId xmlns:p14="http://schemas.microsoft.com/office/powerpoint/2010/main" val="14403980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5124"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filter——application</a:t>
            </a:r>
            <a:endParaRPr lang="zh-CN" altLang="en-US" dirty="0">
              <a:solidFill>
                <a:srgbClr val="3366CC"/>
              </a:solidFill>
              <a:latin typeface="+mj-lt"/>
              <a:ea typeface="华文楷体" pitchFamily="2" charset="-122"/>
            </a:endParaRPr>
          </a:p>
        </p:txBody>
      </p:sp>
      <p:grpSp>
        <p:nvGrpSpPr>
          <p:cNvPr id="5126" name="Group 5"/>
          <p:cNvGrpSpPr>
            <a:grpSpLocks/>
          </p:cNvGrpSpPr>
          <p:nvPr/>
        </p:nvGrpSpPr>
        <p:grpSpPr bwMode="auto">
          <a:xfrm>
            <a:off x="6046788" y="2570163"/>
            <a:ext cx="2393950" cy="1765300"/>
            <a:chOff x="1057" y="2908"/>
            <a:chExt cx="1508" cy="1112"/>
          </a:xfrm>
        </p:grpSpPr>
        <p:sp>
          <p:nvSpPr>
            <p:cNvPr id="5128" name="Rectangle 6"/>
            <p:cNvSpPr>
              <a:spLocks noChangeArrowheads="1"/>
            </p:cNvSpPr>
            <p:nvPr/>
          </p:nvSpPr>
          <p:spPr bwMode="auto">
            <a:xfrm>
              <a:off x="1376" y="2909"/>
              <a:ext cx="1164" cy="1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5129" name="Line 7"/>
            <p:cNvSpPr>
              <a:spLocks noChangeShapeType="1"/>
            </p:cNvSpPr>
            <p:nvPr/>
          </p:nvSpPr>
          <p:spPr bwMode="auto">
            <a:xfrm>
              <a:off x="1376" y="3263"/>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5130" name="Group 8"/>
            <p:cNvGrpSpPr>
              <a:grpSpLocks/>
            </p:cNvGrpSpPr>
            <p:nvPr/>
          </p:nvGrpSpPr>
          <p:grpSpPr bwMode="auto">
            <a:xfrm rot="-5400000">
              <a:off x="1414" y="3249"/>
              <a:ext cx="1079" cy="397"/>
              <a:chOff x="3450" y="2956"/>
              <a:chExt cx="2070" cy="709"/>
            </a:xfrm>
          </p:grpSpPr>
          <p:sp>
            <p:nvSpPr>
              <p:cNvPr id="5142" name="Line 9"/>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5143" name="Line 10"/>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5131" name="Text Box 11"/>
            <p:cNvSpPr txBox="1">
              <a:spLocks noChangeArrowheads="1"/>
            </p:cNvSpPr>
            <p:nvPr/>
          </p:nvSpPr>
          <p:spPr bwMode="auto">
            <a:xfrm>
              <a:off x="1350"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2" name="Text Box 12"/>
            <p:cNvSpPr txBox="1">
              <a:spLocks noChangeArrowheads="1"/>
            </p:cNvSpPr>
            <p:nvPr/>
          </p:nvSpPr>
          <p:spPr bwMode="auto">
            <a:xfrm>
              <a:off x="1736" y="2972"/>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3" name="Text Box 13"/>
            <p:cNvSpPr txBox="1">
              <a:spLocks noChangeArrowheads="1"/>
            </p:cNvSpPr>
            <p:nvPr/>
          </p:nvSpPr>
          <p:spPr bwMode="auto">
            <a:xfrm>
              <a:off x="2129"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4" name="Line 14"/>
            <p:cNvSpPr>
              <a:spLocks noChangeShapeType="1"/>
            </p:cNvSpPr>
            <p:nvPr/>
          </p:nvSpPr>
          <p:spPr bwMode="auto">
            <a:xfrm>
              <a:off x="1376" y="3638"/>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5135" name="Text Box 15"/>
            <p:cNvSpPr txBox="1">
              <a:spLocks noChangeArrowheads="1"/>
            </p:cNvSpPr>
            <p:nvPr/>
          </p:nvSpPr>
          <p:spPr bwMode="auto">
            <a:xfrm>
              <a:off x="1350"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6" name="Text Box 16"/>
            <p:cNvSpPr txBox="1">
              <a:spLocks noChangeArrowheads="1"/>
            </p:cNvSpPr>
            <p:nvPr/>
          </p:nvSpPr>
          <p:spPr bwMode="auto">
            <a:xfrm>
              <a:off x="1736" y="3347"/>
              <a:ext cx="43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7" name="Text Box 17"/>
            <p:cNvSpPr txBox="1">
              <a:spLocks noChangeArrowheads="1"/>
            </p:cNvSpPr>
            <p:nvPr/>
          </p:nvSpPr>
          <p:spPr bwMode="auto">
            <a:xfrm>
              <a:off x="2129"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8" name="Text Box 18"/>
            <p:cNvSpPr txBox="1">
              <a:spLocks noChangeArrowheads="1"/>
            </p:cNvSpPr>
            <p:nvPr/>
          </p:nvSpPr>
          <p:spPr bwMode="auto">
            <a:xfrm>
              <a:off x="1350"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9" name="Text Box 19"/>
            <p:cNvSpPr txBox="1">
              <a:spLocks noChangeArrowheads="1"/>
            </p:cNvSpPr>
            <p:nvPr/>
          </p:nvSpPr>
          <p:spPr bwMode="auto">
            <a:xfrm>
              <a:off x="1736" y="3723"/>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40" name="Text Box 20"/>
            <p:cNvSpPr txBox="1">
              <a:spLocks noChangeArrowheads="1"/>
            </p:cNvSpPr>
            <p:nvPr/>
          </p:nvSpPr>
          <p:spPr bwMode="auto">
            <a:xfrm>
              <a:off x="2129"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41" name="Text Box 21"/>
            <p:cNvSpPr txBox="1">
              <a:spLocks noChangeArrowheads="1"/>
            </p:cNvSpPr>
            <p:nvPr/>
          </p:nvSpPr>
          <p:spPr bwMode="auto">
            <a:xfrm>
              <a:off x="1154" y="328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5122" name="Object 22"/>
            <p:cNvGraphicFramePr>
              <a:graphicFrameLocks noChangeAspect="1"/>
            </p:cNvGraphicFramePr>
            <p:nvPr/>
          </p:nvGraphicFramePr>
          <p:xfrm>
            <a:off x="1057" y="3267"/>
            <a:ext cx="291" cy="447"/>
          </p:xfrm>
          <a:graphic>
            <a:graphicData uri="http://schemas.openxmlformats.org/presentationml/2006/ole">
              <mc:AlternateContent xmlns:mc="http://schemas.openxmlformats.org/markup-compatibility/2006">
                <mc:Choice xmlns:v="urn:schemas-microsoft-com:vml" Requires="v">
                  <p:oleObj name="Equation" r:id="rId3" imgW="241195" imgH="393529" progId="Equation.DSMT4">
                    <p:embed/>
                  </p:oleObj>
                </mc:Choice>
                <mc:Fallback>
                  <p:oleObj name="Equation" r:id="rId3" imgW="241195"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 y="3267"/>
                          <a:ext cx="291"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27" name="Rectangle 23"/>
          <p:cNvSpPr>
            <a:spLocks noChangeArrowheads="1"/>
          </p:cNvSpPr>
          <p:nvPr/>
        </p:nvSpPr>
        <p:spPr bwMode="auto">
          <a:xfrm>
            <a:off x="611559" y="2951523"/>
            <a:ext cx="4456551" cy="156966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r>
              <a:rPr lang="en-US" altLang="zh-CN" sz="2400" dirty="0">
                <a:solidFill>
                  <a:srgbClr val="0000FF"/>
                </a:solidFill>
                <a:latin typeface="+mj-lt"/>
                <a:ea typeface="楷体" pitchFamily="49" charset="-122"/>
              </a:rPr>
              <a:t>    Mean filter is mainly used for subtle detail removal, namely, eliminating the unwanted region smaller than the mask.</a:t>
            </a:r>
            <a:endParaRPr lang="zh-CN" altLang="en-US" sz="2400" dirty="0">
              <a:solidFill>
                <a:srgbClr val="0000FF"/>
              </a:solidFill>
              <a:latin typeface="+mj-lt"/>
              <a:ea typeface="楷体" pitchFamily="49" charset="-122"/>
            </a:endParaRPr>
          </a:p>
        </p:txBody>
      </p:sp>
    </p:spTree>
    <p:extLst>
      <p:ext uri="{BB962C8B-B14F-4D97-AF65-F5344CB8AC3E}">
        <p14:creationId xmlns:p14="http://schemas.microsoft.com/office/powerpoint/2010/main" val="3110907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矩形"/>
          <p:cNvSpPr/>
          <p:nvPr/>
        </p:nvSpPr>
        <p:spPr>
          <a:xfrm>
            <a:off x="395535" y="1525639"/>
            <a:ext cx="8280922" cy="5071713"/>
          </a:xfrm>
          <a:prstGeom prst="rect">
            <a:avLst/>
          </a:prstGeom>
          <a:solidFill>
            <a:srgbClr val="60B5CC"/>
          </a:solidFill>
          <a:ln w="48000">
            <a:solidFill>
              <a:srgbClr val="FFFFFF"/>
            </a:solidFill>
          </a:ln>
        </p:spPr>
        <p:txBody>
          <a:bodyPr lIns="45719" rIns="45719" anchor="ctr"/>
          <a:lstStyle/>
          <a:p>
            <a:pPr algn="ctr">
              <a:defRPr>
                <a:solidFill>
                  <a:srgbClr val="FFFFFF"/>
                </a:solidFill>
              </a:defRPr>
            </a:pPr>
            <a:endParaRPr/>
          </a:p>
        </p:txBody>
      </p:sp>
      <p:sp>
        <p:nvSpPr>
          <p:cNvPr id="652" name="矩形"/>
          <p:cNvSpPr/>
          <p:nvPr/>
        </p:nvSpPr>
        <p:spPr>
          <a:xfrm>
            <a:off x="3048000" y="5214937"/>
            <a:ext cx="2057400" cy="609601"/>
          </a:xfrm>
          <a:prstGeom prst="rect">
            <a:avLst/>
          </a:prstGeom>
          <a:solidFill>
            <a:srgbClr val="669900"/>
          </a:solidFill>
          <a:ln w="12700">
            <a:miter lim="400000"/>
          </a:ln>
        </p:spPr>
        <p:txBody>
          <a:bodyPr lIns="45719" rIns="45719" anchor="ctr"/>
          <a:lstStyle/>
          <a:p>
            <a:pPr algn="ctr"/>
            <a:endParaRPr/>
          </a:p>
        </p:txBody>
      </p:sp>
      <p:sp>
        <p:nvSpPr>
          <p:cNvPr id="653" name="Properties of Gaussian Blur"/>
          <p:cNvSpPr txBox="1">
            <a:spLocks noGrp="1"/>
          </p:cNvSpPr>
          <p:nvPr>
            <p:ph type="title"/>
          </p:nvPr>
        </p:nvSpPr>
        <p:spPr>
          <a:prstGeom prst="rect">
            <a:avLst/>
          </a:prstGeom>
        </p:spPr>
        <p:txBody>
          <a:bodyPr/>
          <a:lstStyle/>
          <a:p>
            <a:r>
              <a:t>Properties of Gaussian Blur</a:t>
            </a:r>
          </a:p>
        </p:txBody>
      </p:sp>
      <p:sp>
        <p:nvSpPr>
          <p:cNvPr id="654" name="Does smooth images…"/>
          <p:cNvSpPr txBox="1">
            <a:spLocks noGrp="1"/>
          </p:cNvSpPr>
          <p:nvPr>
            <p:ph type="body" idx="1"/>
          </p:nvPr>
        </p:nvSpPr>
        <p:spPr>
          <a:prstGeom prst="rect">
            <a:avLst/>
          </a:prstGeom>
        </p:spPr>
        <p:txBody>
          <a:bodyPr/>
          <a:lstStyle/>
          <a:p>
            <a:r>
              <a:t>Does smooth images</a:t>
            </a:r>
          </a:p>
          <a:p>
            <a:r>
              <a:t>But smoothes too much:</a:t>
            </a:r>
            <a:br/>
            <a:r>
              <a:rPr b="1">
                <a:latin typeface="+mj-lt"/>
                <a:ea typeface="+mj-ea"/>
                <a:cs typeface="+mj-cs"/>
                <a:sym typeface="Helvetica"/>
              </a:rPr>
              <a:t>edges are blurred</a:t>
            </a:r>
            <a:r>
              <a:t>.</a:t>
            </a:r>
          </a:p>
          <a:p>
            <a:pPr marL="731519" lvl="1" indent="-274319">
              <a:spcBef>
                <a:spcPts val="600"/>
              </a:spcBef>
              <a:buClr>
                <a:srgbClr val="60B5CC"/>
              </a:buClr>
              <a:defRPr sz="2800"/>
            </a:pPr>
            <a:r>
              <a:t>Only spatial distance matters</a:t>
            </a:r>
          </a:p>
          <a:p>
            <a:pPr marL="731519" lvl="1" indent="-274319">
              <a:spcBef>
                <a:spcPts val="600"/>
              </a:spcBef>
              <a:buClr>
                <a:srgbClr val="60B5CC"/>
              </a:buClr>
              <a:defRPr sz="2800"/>
            </a:pPr>
            <a:r>
              <a:t>No edge term</a:t>
            </a:r>
          </a:p>
        </p:txBody>
      </p:sp>
      <p:pic>
        <p:nvPicPr>
          <p:cNvPr id="655" name="image44.png" descr="image44.png"/>
          <p:cNvPicPr>
            <a:picLocks noChangeAspect="1"/>
          </p:cNvPicPr>
          <p:nvPr/>
        </p:nvPicPr>
        <p:blipFill>
          <a:blip r:embed="rId2"/>
          <a:stretch>
            <a:fillRect/>
          </a:stretch>
        </p:blipFill>
        <p:spPr>
          <a:xfrm>
            <a:off x="6324600" y="1447800"/>
            <a:ext cx="2578100" cy="2162175"/>
          </a:xfrm>
          <a:prstGeom prst="rect">
            <a:avLst/>
          </a:prstGeom>
          <a:ln w="12700">
            <a:miter lim="400000"/>
          </a:ln>
        </p:spPr>
      </p:pic>
      <p:pic>
        <p:nvPicPr>
          <p:cNvPr id="656" name="image42.png" descr="image42.png"/>
          <p:cNvPicPr>
            <a:picLocks noChangeAspect="1"/>
          </p:cNvPicPr>
          <p:nvPr/>
        </p:nvPicPr>
        <p:blipFill>
          <a:blip r:embed="rId3"/>
          <a:stretch>
            <a:fillRect/>
          </a:stretch>
        </p:blipFill>
        <p:spPr>
          <a:xfrm>
            <a:off x="6327775" y="4325937"/>
            <a:ext cx="2563814" cy="2151063"/>
          </a:xfrm>
          <a:prstGeom prst="rect">
            <a:avLst/>
          </a:prstGeom>
          <a:ln w="12700">
            <a:miter lim="400000"/>
          </a:ln>
        </p:spPr>
      </p:pic>
      <p:sp>
        <p:nvSpPr>
          <p:cNvPr id="657" name="input"/>
          <p:cNvSpPr txBox="1"/>
          <p:nvPr/>
        </p:nvSpPr>
        <p:spPr>
          <a:xfrm>
            <a:off x="8215313" y="1066800"/>
            <a:ext cx="5998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input</a:t>
            </a:r>
          </a:p>
        </p:txBody>
      </p:sp>
      <p:sp>
        <p:nvSpPr>
          <p:cNvPr id="658" name="output"/>
          <p:cNvSpPr txBox="1"/>
          <p:nvPr/>
        </p:nvSpPr>
        <p:spPr>
          <a:xfrm>
            <a:off x="8096250" y="3944937"/>
            <a:ext cx="74272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output</a:t>
            </a:r>
          </a:p>
        </p:txBody>
      </p:sp>
      <p:pic>
        <p:nvPicPr>
          <p:cNvPr id="659" name="image55.pdf" descr="image55.pdf"/>
          <p:cNvPicPr>
            <a:picLocks noChangeAspect="1"/>
          </p:cNvPicPr>
          <p:nvPr/>
        </p:nvPicPr>
        <p:blipFill>
          <a:blip r:embed="rId4"/>
          <a:stretch>
            <a:fillRect/>
          </a:stretch>
        </p:blipFill>
        <p:spPr>
          <a:xfrm>
            <a:off x="914400" y="5181600"/>
            <a:ext cx="4648200" cy="942975"/>
          </a:xfrm>
          <a:prstGeom prst="rect">
            <a:avLst/>
          </a:prstGeom>
          <a:ln w="12700">
            <a:miter lim="400000"/>
          </a:ln>
        </p:spPr>
      </p:pic>
      <p:sp>
        <p:nvSpPr>
          <p:cNvPr id="660" name="space"/>
          <p:cNvSpPr txBox="1"/>
          <p:nvPr/>
        </p:nvSpPr>
        <p:spPr>
          <a:xfrm>
            <a:off x="3657600" y="5791200"/>
            <a:ext cx="7141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669900"/>
                </a:solidFill>
              </a:defRPr>
            </a:lvl1pPr>
          </a:lstStyle>
          <a:p>
            <a:r>
              <a:t>space</a:t>
            </a:r>
          </a:p>
        </p:txBody>
      </p:sp>
      <p:sp>
        <p:nvSpPr>
          <p:cNvPr id="661" name="形状"/>
          <p:cNvSpPr/>
          <p:nvPr/>
        </p:nvSpPr>
        <p:spPr>
          <a:xfrm>
            <a:off x="7385050" y="3733800"/>
            <a:ext cx="457200" cy="457200"/>
          </a:xfrm>
          <a:custGeom>
            <a:avLst/>
            <a:gdLst/>
            <a:ahLst/>
            <a:cxnLst>
              <a:cxn ang="0">
                <a:pos x="wd2" y="hd2"/>
              </a:cxn>
              <a:cxn ang="5400000">
                <a:pos x="wd2" y="hd2"/>
              </a:cxn>
              <a:cxn ang="10800000">
                <a:pos x="wd2" y="hd2"/>
              </a:cxn>
              <a:cxn ang="16200000">
                <a:pos x="wd2" y="hd2"/>
              </a:cxn>
            </a:cxnLst>
            <a:rect l="0" t="0" r="r" b="b"/>
            <a:pathLst>
              <a:path w="21600" h="21600" extrusionOk="0">
                <a:moveTo>
                  <a:pt x="0" y="7275"/>
                </a:moveTo>
                <a:lnTo>
                  <a:pt x="5025" y="7275"/>
                </a:lnTo>
                <a:lnTo>
                  <a:pt x="5025" y="0"/>
                </a:lnTo>
                <a:lnTo>
                  <a:pt x="16575" y="0"/>
                </a:lnTo>
                <a:lnTo>
                  <a:pt x="16575" y="7275"/>
                </a:lnTo>
                <a:lnTo>
                  <a:pt x="21600" y="7275"/>
                </a:lnTo>
                <a:lnTo>
                  <a:pt x="10800" y="21600"/>
                </a:lnTo>
                <a:close/>
              </a:path>
            </a:pathLst>
          </a:custGeom>
          <a:ln w="28575">
            <a:solidFill>
              <a:srgbClr val="000000"/>
            </a:solidFill>
            <a:miter lim="400000"/>
          </a:ln>
        </p:spPr>
        <p:txBody>
          <a:bodyPr lIns="45719" rIns="45719" anchor="ctr"/>
          <a:lstStyle/>
          <a:p>
            <a:endParaRPr/>
          </a:p>
        </p:txBody>
      </p:sp>
    </p:spTree>
    <p:extLst>
      <p:ext uri="{BB962C8B-B14F-4D97-AF65-F5344CB8AC3E}">
        <p14:creationId xmlns:p14="http://schemas.microsoft.com/office/powerpoint/2010/main" val="57071069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Blur Comes from  Averaging across Edges"/>
          <p:cNvSpPr txBox="1">
            <a:spLocks noGrp="1"/>
          </p:cNvSpPr>
          <p:nvPr>
            <p:ph type="title"/>
          </p:nvPr>
        </p:nvSpPr>
        <p:spPr>
          <a:prstGeom prst="rect">
            <a:avLst/>
          </a:prstGeom>
        </p:spPr>
        <p:txBody>
          <a:bodyPr/>
          <a:lstStyle/>
          <a:p>
            <a:pPr defTabSz="868680">
              <a:defRPr sz="3800"/>
            </a:pPr>
            <a:r>
              <a:t>Blur Comes from </a:t>
            </a:r>
            <a:br/>
            <a:r>
              <a:t>Averaging across Edges</a:t>
            </a:r>
          </a:p>
        </p:txBody>
      </p:sp>
      <p:pic>
        <p:nvPicPr>
          <p:cNvPr id="664" name="image42.png" descr="image42.png"/>
          <p:cNvPicPr>
            <a:picLocks noChangeAspect="1"/>
          </p:cNvPicPr>
          <p:nvPr/>
        </p:nvPicPr>
        <p:blipFill>
          <a:blip r:embed="rId2"/>
          <a:stretch>
            <a:fillRect/>
          </a:stretch>
        </p:blipFill>
        <p:spPr>
          <a:xfrm>
            <a:off x="6553200" y="3036888"/>
            <a:ext cx="2395539" cy="2011362"/>
          </a:xfrm>
          <a:prstGeom prst="rect">
            <a:avLst/>
          </a:prstGeom>
          <a:ln w="12700">
            <a:miter lim="400000"/>
          </a:ln>
        </p:spPr>
      </p:pic>
      <p:pic>
        <p:nvPicPr>
          <p:cNvPr id="665" name="image44.png" descr="image44.png"/>
          <p:cNvPicPr>
            <a:picLocks noChangeAspect="1"/>
          </p:cNvPicPr>
          <p:nvPr/>
        </p:nvPicPr>
        <p:blipFill>
          <a:blip r:embed="rId3"/>
          <a:stretch>
            <a:fillRect/>
          </a:stretch>
        </p:blipFill>
        <p:spPr>
          <a:xfrm>
            <a:off x="228600" y="3073400"/>
            <a:ext cx="2401889" cy="2016125"/>
          </a:xfrm>
          <a:prstGeom prst="rect">
            <a:avLst/>
          </a:prstGeom>
          <a:ln w="12700">
            <a:miter lim="400000"/>
          </a:ln>
        </p:spPr>
      </p:pic>
      <p:pic>
        <p:nvPicPr>
          <p:cNvPr id="666" name="image56.png" descr="image56.png"/>
          <p:cNvPicPr>
            <a:picLocks noChangeAspect="1"/>
          </p:cNvPicPr>
          <p:nvPr/>
        </p:nvPicPr>
        <p:blipFill>
          <a:blip r:embed="rId4"/>
          <a:stretch>
            <a:fillRect/>
          </a:stretch>
        </p:blipFill>
        <p:spPr>
          <a:xfrm>
            <a:off x="3505200" y="2324100"/>
            <a:ext cx="800100" cy="800100"/>
          </a:xfrm>
          <a:prstGeom prst="rect">
            <a:avLst/>
          </a:prstGeom>
          <a:ln w="12700">
            <a:miter lim="400000"/>
          </a:ln>
        </p:spPr>
      </p:pic>
      <p:pic>
        <p:nvPicPr>
          <p:cNvPr id="667" name="image57.png" descr="image57.png"/>
          <p:cNvPicPr>
            <a:picLocks noChangeAspect="1"/>
          </p:cNvPicPr>
          <p:nvPr/>
        </p:nvPicPr>
        <p:blipFill>
          <a:blip r:embed="rId5"/>
          <a:stretch>
            <a:fillRect/>
          </a:stretch>
        </p:blipFill>
        <p:spPr>
          <a:xfrm>
            <a:off x="3505200" y="3657600"/>
            <a:ext cx="800100" cy="800100"/>
          </a:xfrm>
          <a:prstGeom prst="rect">
            <a:avLst/>
          </a:prstGeom>
          <a:ln w="12700">
            <a:miter lim="400000"/>
          </a:ln>
        </p:spPr>
      </p:pic>
      <p:pic>
        <p:nvPicPr>
          <p:cNvPr id="668" name="image58.png" descr="image58.png"/>
          <p:cNvPicPr>
            <a:picLocks noChangeAspect="1"/>
          </p:cNvPicPr>
          <p:nvPr/>
        </p:nvPicPr>
        <p:blipFill>
          <a:blip r:embed="rId6"/>
          <a:stretch>
            <a:fillRect/>
          </a:stretch>
        </p:blipFill>
        <p:spPr>
          <a:xfrm>
            <a:off x="3505200" y="4981575"/>
            <a:ext cx="800100" cy="800100"/>
          </a:xfrm>
          <a:prstGeom prst="rect">
            <a:avLst/>
          </a:prstGeom>
          <a:ln w="12700">
            <a:miter lim="400000"/>
          </a:ln>
        </p:spPr>
      </p:pic>
      <p:sp>
        <p:nvSpPr>
          <p:cNvPr id="669" name="正方形"/>
          <p:cNvSpPr/>
          <p:nvPr/>
        </p:nvSpPr>
        <p:spPr>
          <a:xfrm>
            <a:off x="1676400" y="3200400"/>
            <a:ext cx="228600" cy="228600"/>
          </a:xfrm>
          <a:prstGeom prst="rect">
            <a:avLst/>
          </a:prstGeom>
          <a:ln w="38100">
            <a:solidFill>
              <a:srgbClr val="FF9933"/>
            </a:solidFill>
            <a:miter lim="400000"/>
          </a:ln>
          <a:effectLst>
            <a:outerShdw dist="35920" dir="2700000" rotWithShape="0">
              <a:srgbClr val="000000">
                <a:alpha val="50000"/>
              </a:srgbClr>
            </a:outerShdw>
          </a:effectLst>
        </p:spPr>
        <p:txBody>
          <a:bodyPr lIns="45719" rIns="45719" anchor="ctr"/>
          <a:lstStyle/>
          <a:p>
            <a:endParaRPr/>
          </a:p>
        </p:txBody>
      </p:sp>
      <p:sp>
        <p:nvSpPr>
          <p:cNvPr id="670" name="正方形"/>
          <p:cNvSpPr/>
          <p:nvPr/>
        </p:nvSpPr>
        <p:spPr>
          <a:xfrm>
            <a:off x="1209675" y="4414837"/>
            <a:ext cx="228600" cy="228601"/>
          </a:xfrm>
          <a:prstGeom prst="rect">
            <a:avLst/>
          </a:prstGeom>
          <a:ln w="38100">
            <a:solidFill>
              <a:srgbClr val="FF9933"/>
            </a:solidFill>
            <a:miter lim="400000"/>
          </a:ln>
          <a:effectLst>
            <a:outerShdw dist="35920" dir="2700000" rotWithShape="0">
              <a:srgbClr val="000000">
                <a:alpha val="50000"/>
              </a:srgbClr>
            </a:outerShdw>
          </a:effectLst>
        </p:spPr>
        <p:txBody>
          <a:bodyPr lIns="45719" rIns="45719" anchor="ctr"/>
          <a:lstStyle/>
          <a:p>
            <a:endParaRPr/>
          </a:p>
        </p:txBody>
      </p:sp>
      <p:sp>
        <p:nvSpPr>
          <p:cNvPr id="671" name="线条"/>
          <p:cNvSpPr/>
          <p:nvPr/>
        </p:nvSpPr>
        <p:spPr>
          <a:xfrm flipV="1">
            <a:off x="1904999" y="2743200"/>
            <a:ext cx="1371601" cy="457200"/>
          </a:xfrm>
          <a:prstGeom prst="line">
            <a:avLst/>
          </a:prstGeom>
          <a:ln w="38100">
            <a:solidFill>
              <a:srgbClr val="FF9933"/>
            </a:solidFill>
            <a:tailEnd type="triangle"/>
          </a:ln>
          <a:effectLst>
            <a:outerShdw dist="35920" dir="2700000" rotWithShape="0">
              <a:srgbClr val="000000">
                <a:alpha val="50000"/>
              </a:srgbClr>
            </a:outerShdw>
          </a:effectLst>
        </p:spPr>
        <p:txBody>
          <a:bodyPr lIns="0" tIns="0" rIns="0" bIns="0"/>
          <a:lstStyle/>
          <a:p>
            <a:pPr defTabSz="457200">
              <a:defRPr sz="1200">
                <a:latin typeface="+mj-lt"/>
                <a:ea typeface="+mj-ea"/>
                <a:cs typeface="+mj-cs"/>
                <a:sym typeface="Helvetica"/>
              </a:defRPr>
            </a:pPr>
            <a:endParaRPr/>
          </a:p>
        </p:txBody>
      </p:sp>
      <p:sp>
        <p:nvSpPr>
          <p:cNvPr id="672" name="线条"/>
          <p:cNvSpPr/>
          <p:nvPr/>
        </p:nvSpPr>
        <p:spPr>
          <a:xfrm>
            <a:off x="1447799" y="4648199"/>
            <a:ext cx="1828801" cy="762002"/>
          </a:xfrm>
          <a:prstGeom prst="line">
            <a:avLst/>
          </a:prstGeom>
          <a:ln w="38100">
            <a:solidFill>
              <a:srgbClr val="FF9933"/>
            </a:solidFill>
            <a:tailEnd type="triangle"/>
          </a:ln>
          <a:effectLst>
            <a:outerShdw dist="35920" dir="2700000" rotWithShape="0">
              <a:srgbClr val="000000">
                <a:alpha val="50000"/>
              </a:srgbClr>
            </a:outerShdw>
          </a:effectLst>
        </p:spPr>
        <p:txBody>
          <a:bodyPr lIns="0" tIns="0" rIns="0" bIns="0"/>
          <a:lstStyle/>
          <a:p>
            <a:pPr defTabSz="457200">
              <a:defRPr sz="1200">
                <a:latin typeface="+mj-lt"/>
                <a:ea typeface="+mj-ea"/>
                <a:cs typeface="+mj-cs"/>
                <a:sym typeface="Helvetica"/>
              </a:defRPr>
            </a:pPr>
            <a:endParaRPr/>
          </a:p>
        </p:txBody>
      </p:sp>
      <p:sp>
        <p:nvSpPr>
          <p:cNvPr id="673" name="正方形"/>
          <p:cNvSpPr/>
          <p:nvPr/>
        </p:nvSpPr>
        <p:spPr>
          <a:xfrm>
            <a:off x="328613" y="3581400"/>
            <a:ext cx="228601" cy="228600"/>
          </a:xfrm>
          <a:prstGeom prst="rect">
            <a:avLst/>
          </a:prstGeom>
          <a:ln w="38100">
            <a:solidFill>
              <a:srgbClr val="FF9933"/>
            </a:solidFill>
            <a:miter lim="400000"/>
          </a:ln>
          <a:effectLst>
            <a:outerShdw dist="35920" dir="2700000" rotWithShape="0">
              <a:srgbClr val="000000">
                <a:alpha val="50000"/>
              </a:srgbClr>
            </a:outerShdw>
          </a:effectLst>
        </p:spPr>
        <p:txBody>
          <a:bodyPr lIns="45719" rIns="45719" anchor="ctr"/>
          <a:lstStyle/>
          <a:p>
            <a:endParaRPr/>
          </a:p>
        </p:txBody>
      </p:sp>
      <p:sp>
        <p:nvSpPr>
          <p:cNvPr id="674" name="线条"/>
          <p:cNvSpPr/>
          <p:nvPr/>
        </p:nvSpPr>
        <p:spPr>
          <a:xfrm>
            <a:off x="563562" y="3703638"/>
            <a:ext cx="2713039" cy="411162"/>
          </a:xfrm>
          <a:prstGeom prst="line">
            <a:avLst/>
          </a:prstGeom>
          <a:ln w="38100">
            <a:solidFill>
              <a:srgbClr val="FF9933"/>
            </a:solidFill>
            <a:tailEnd type="triangle"/>
          </a:ln>
          <a:effectLst>
            <a:outerShdw dist="35920" dir="2700000" rotWithShape="0">
              <a:srgbClr val="000000">
                <a:alpha val="50000"/>
              </a:srgbClr>
            </a:outerShdw>
          </a:effectLst>
        </p:spPr>
        <p:txBody>
          <a:bodyPr lIns="0" tIns="0" rIns="0" bIns="0"/>
          <a:lstStyle/>
          <a:p>
            <a:pPr defTabSz="457200">
              <a:defRPr sz="1200">
                <a:latin typeface="+mj-lt"/>
                <a:ea typeface="+mj-ea"/>
                <a:cs typeface="+mj-cs"/>
                <a:sym typeface="Helvetica"/>
              </a:defRPr>
            </a:pPr>
            <a:endParaRPr/>
          </a:p>
        </p:txBody>
      </p:sp>
      <p:pic>
        <p:nvPicPr>
          <p:cNvPr id="675" name="image45-filtered.jpeg" descr="image45-filtered.jpeg"/>
          <p:cNvPicPr>
            <a:picLocks noChangeAspect="1"/>
          </p:cNvPicPr>
          <p:nvPr/>
        </p:nvPicPr>
        <p:blipFill>
          <a:blip r:embed="rId7"/>
          <a:stretch>
            <a:fillRect/>
          </a:stretch>
        </p:blipFill>
        <p:spPr>
          <a:xfrm>
            <a:off x="4924425" y="2319338"/>
            <a:ext cx="804863" cy="804863"/>
          </a:xfrm>
          <a:prstGeom prst="rect">
            <a:avLst/>
          </a:prstGeom>
          <a:ln w="12700">
            <a:miter lim="400000"/>
          </a:ln>
        </p:spPr>
      </p:pic>
      <p:sp>
        <p:nvSpPr>
          <p:cNvPr id="676" name="*"/>
          <p:cNvSpPr txBox="1"/>
          <p:nvPr/>
        </p:nvSpPr>
        <p:spPr>
          <a:xfrm>
            <a:off x="4346575" y="2066925"/>
            <a:ext cx="476674" cy="153900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800" baseline="-25000">
                <a:latin typeface="Times New Roman"/>
                <a:ea typeface="Times New Roman"/>
                <a:cs typeface="Times New Roman"/>
                <a:sym typeface="Times New Roman"/>
              </a:defRPr>
            </a:lvl1pPr>
          </a:lstStyle>
          <a:p>
            <a:r>
              <a:t>*</a:t>
            </a:r>
          </a:p>
        </p:txBody>
      </p:sp>
      <p:pic>
        <p:nvPicPr>
          <p:cNvPr id="677" name="image45-filtered.jpeg" descr="image45-filtered.jpeg"/>
          <p:cNvPicPr>
            <a:picLocks noChangeAspect="1"/>
          </p:cNvPicPr>
          <p:nvPr/>
        </p:nvPicPr>
        <p:blipFill>
          <a:blip r:embed="rId7"/>
          <a:stretch>
            <a:fillRect/>
          </a:stretch>
        </p:blipFill>
        <p:spPr>
          <a:xfrm>
            <a:off x="4924425" y="3652837"/>
            <a:ext cx="804863" cy="804863"/>
          </a:xfrm>
          <a:prstGeom prst="rect">
            <a:avLst/>
          </a:prstGeom>
          <a:ln w="12700">
            <a:miter lim="400000"/>
          </a:ln>
        </p:spPr>
      </p:pic>
      <p:sp>
        <p:nvSpPr>
          <p:cNvPr id="678" name="*"/>
          <p:cNvSpPr txBox="1"/>
          <p:nvPr/>
        </p:nvSpPr>
        <p:spPr>
          <a:xfrm>
            <a:off x="4346575" y="3400425"/>
            <a:ext cx="476674" cy="153900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800" baseline="-25000">
                <a:latin typeface="Times New Roman"/>
                <a:ea typeface="Times New Roman"/>
                <a:cs typeface="Times New Roman"/>
                <a:sym typeface="Times New Roman"/>
              </a:defRPr>
            </a:lvl1pPr>
          </a:lstStyle>
          <a:p>
            <a:r>
              <a:t>*</a:t>
            </a:r>
          </a:p>
        </p:txBody>
      </p:sp>
      <p:pic>
        <p:nvPicPr>
          <p:cNvPr id="679" name="image45-filtered.jpeg" descr="image45-filtered.jpeg"/>
          <p:cNvPicPr>
            <a:picLocks noChangeAspect="1"/>
          </p:cNvPicPr>
          <p:nvPr/>
        </p:nvPicPr>
        <p:blipFill>
          <a:blip r:embed="rId7"/>
          <a:stretch>
            <a:fillRect/>
          </a:stretch>
        </p:blipFill>
        <p:spPr>
          <a:xfrm>
            <a:off x="4924425" y="4976812"/>
            <a:ext cx="804863" cy="804863"/>
          </a:xfrm>
          <a:prstGeom prst="rect">
            <a:avLst/>
          </a:prstGeom>
          <a:ln w="12700">
            <a:miter lim="400000"/>
          </a:ln>
        </p:spPr>
      </p:pic>
      <p:sp>
        <p:nvSpPr>
          <p:cNvPr id="680" name="*"/>
          <p:cNvSpPr txBox="1"/>
          <p:nvPr/>
        </p:nvSpPr>
        <p:spPr>
          <a:xfrm>
            <a:off x="4346575" y="4724400"/>
            <a:ext cx="476674" cy="153900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800" baseline="-25000">
                <a:latin typeface="Times New Roman"/>
                <a:ea typeface="Times New Roman"/>
                <a:cs typeface="Times New Roman"/>
                <a:sym typeface="Times New Roman"/>
              </a:defRPr>
            </a:lvl1pPr>
          </a:lstStyle>
          <a:p>
            <a:r>
              <a:t>*</a:t>
            </a:r>
          </a:p>
        </p:txBody>
      </p:sp>
      <p:sp>
        <p:nvSpPr>
          <p:cNvPr id="681" name="input"/>
          <p:cNvSpPr txBox="1"/>
          <p:nvPr/>
        </p:nvSpPr>
        <p:spPr>
          <a:xfrm>
            <a:off x="155575" y="2703513"/>
            <a:ext cx="5998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input</a:t>
            </a:r>
          </a:p>
        </p:txBody>
      </p:sp>
      <p:sp>
        <p:nvSpPr>
          <p:cNvPr id="682" name="output"/>
          <p:cNvSpPr txBox="1"/>
          <p:nvPr/>
        </p:nvSpPr>
        <p:spPr>
          <a:xfrm>
            <a:off x="6486525" y="2667000"/>
            <a:ext cx="74272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output</a:t>
            </a:r>
          </a:p>
        </p:txBody>
      </p:sp>
      <p:sp>
        <p:nvSpPr>
          <p:cNvPr id="683" name="Same Gaussian kernel everywhere."/>
          <p:cNvSpPr txBox="1"/>
          <p:nvPr/>
        </p:nvSpPr>
        <p:spPr>
          <a:xfrm>
            <a:off x="2509838" y="5878512"/>
            <a:ext cx="4127709"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vl1pPr>
          </a:lstStyle>
          <a:p>
            <a:r>
              <a:t>Same Gaussian kernel everywhere.</a:t>
            </a:r>
          </a:p>
        </p:txBody>
      </p:sp>
    </p:spTree>
    <p:extLst>
      <p:ext uri="{BB962C8B-B14F-4D97-AF65-F5344CB8AC3E}">
        <p14:creationId xmlns:p14="http://schemas.microsoft.com/office/powerpoint/2010/main" val="325190024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 name="image59.png" descr="image59.png"/>
          <p:cNvPicPr>
            <a:picLocks noChangeAspect="1"/>
          </p:cNvPicPr>
          <p:nvPr/>
        </p:nvPicPr>
        <p:blipFill>
          <a:blip r:embed="rId2"/>
          <a:stretch>
            <a:fillRect/>
          </a:stretch>
        </p:blipFill>
        <p:spPr>
          <a:xfrm>
            <a:off x="6548438" y="3033713"/>
            <a:ext cx="2400301" cy="2014537"/>
          </a:xfrm>
          <a:prstGeom prst="rect">
            <a:avLst/>
          </a:prstGeom>
          <a:ln w="12700">
            <a:miter lim="400000"/>
          </a:ln>
        </p:spPr>
      </p:pic>
      <p:pic>
        <p:nvPicPr>
          <p:cNvPr id="686" name="image60.png" descr="image60.png"/>
          <p:cNvPicPr>
            <a:picLocks noChangeAspect="1"/>
          </p:cNvPicPr>
          <p:nvPr/>
        </p:nvPicPr>
        <p:blipFill>
          <a:blip r:embed="rId3"/>
          <a:stretch>
            <a:fillRect/>
          </a:stretch>
        </p:blipFill>
        <p:spPr>
          <a:xfrm>
            <a:off x="4924425" y="2319338"/>
            <a:ext cx="800100" cy="800101"/>
          </a:xfrm>
          <a:prstGeom prst="rect">
            <a:avLst/>
          </a:prstGeom>
          <a:ln w="12700">
            <a:miter lim="400000"/>
          </a:ln>
        </p:spPr>
      </p:pic>
      <p:pic>
        <p:nvPicPr>
          <p:cNvPr id="687" name="image61.png" descr="image61.png"/>
          <p:cNvPicPr>
            <a:picLocks noChangeAspect="1"/>
          </p:cNvPicPr>
          <p:nvPr/>
        </p:nvPicPr>
        <p:blipFill>
          <a:blip r:embed="rId4"/>
          <a:stretch>
            <a:fillRect/>
          </a:stretch>
        </p:blipFill>
        <p:spPr>
          <a:xfrm>
            <a:off x="4924425" y="3652837"/>
            <a:ext cx="800100" cy="800101"/>
          </a:xfrm>
          <a:prstGeom prst="rect">
            <a:avLst/>
          </a:prstGeom>
          <a:ln w="12700">
            <a:miter lim="400000"/>
          </a:ln>
        </p:spPr>
      </p:pic>
      <p:pic>
        <p:nvPicPr>
          <p:cNvPr id="688" name="image62.png" descr="image62.png"/>
          <p:cNvPicPr>
            <a:picLocks noChangeAspect="1"/>
          </p:cNvPicPr>
          <p:nvPr/>
        </p:nvPicPr>
        <p:blipFill>
          <a:blip r:embed="rId5"/>
          <a:stretch>
            <a:fillRect/>
          </a:stretch>
        </p:blipFill>
        <p:spPr>
          <a:xfrm>
            <a:off x="4924425" y="4976812"/>
            <a:ext cx="800100" cy="800101"/>
          </a:xfrm>
          <a:prstGeom prst="rect">
            <a:avLst/>
          </a:prstGeom>
          <a:ln w="12700">
            <a:miter lim="400000"/>
          </a:ln>
        </p:spPr>
      </p:pic>
      <p:sp>
        <p:nvSpPr>
          <p:cNvPr id="689" name="Bilateral Filter No Averaging across Edges"/>
          <p:cNvSpPr txBox="1">
            <a:spLocks noGrp="1"/>
          </p:cNvSpPr>
          <p:nvPr>
            <p:ph type="title"/>
          </p:nvPr>
        </p:nvSpPr>
        <p:spPr>
          <a:prstGeom prst="rect">
            <a:avLst/>
          </a:prstGeom>
        </p:spPr>
        <p:txBody>
          <a:bodyPr/>
          <a:lstStyle/>
          <a:p>
            <a:pPr defTabSz="868680">
              <a:defRPr sz="3800"/>
            </a:pPr>
            <a:r>
              <a:t>Bilateral Filter</a:t>
            </a:r>
            <a:br/>
            <a:r>
              <a:t>No Averaging across Edges</a:t>
            </a:r>
          </a:p>
        </p:txBody>
      </p:sp>
      <p:pic>
        <p:nvPicPr>
          <p:cNvPr id="690" name="image44.png" descr="image44.png"/>
          <p:cNvPicPr>
            <a:picLocks noChangeAspect="1"/>
          </p:cNvPicPr>
          <p:nvPr/>
        </p:nvPicPr>
        <p:blipFill>
          <a:blip r:embed="rId6"/>
          <a:stretch>
            <a:fillRect/>
          </a:stretch>
        </p:blipFill>
        <p:spPr>
          <a:xfrm>
            <a:off x="228600" y="3073400"/>
            <a:ext cx="2401889" cy="2016125"/>
          </a:xfrm>
          <a:prstGeom prst="rect">
            <a:avLst/>
          </a:prstGeom>
          <a:ln w="12700">
            <a:miter lim="400000"/>
          </a:ln>
        </p:spPr>
      </p:pic>
      <p:pic>
        <p:nvPicPr>
          <p:cNvPr id="691" name="image56.png" descr="image56.png"/>
          <p:cNvPicPr>
            <a:picLocks noChangeAspect="1"/>
          </p:cNvPicPr>
          <p:nvPr/>
        </p:nvPicPr>
        <p:blipFill>
          <a:blip r:embed="rId7"/>
          <a:stretch>
            <a:fillRect/>
          </a:stretch>
        </p:blipFill>
        <p:spPr>
          <a:xfrm>
            <a:off x="3505200" y="2324100"/>
            <a:ext cx="800100" cy="800100"/>
          </a:xfrm>
          <a:prstGeom prst="rect">
            <a:avLst/>
          </a:prstGeom>
          <a:ln w="12700">
            <a:miter lim="400000"/>
          </a:ln>
        </p:spPr>
      </p:pic>
      <p:pic>
        <p:nvPicPr>
          <p:cNvPr id="692" name="image57.png" descr="image57.png"/>
          <p:cNvPicPr>
            <a:picLocks noChangeAspect="1"/>
          </p:cNvPicPr>
          <p:nvPr/>
        </p:nvPicPr>
        <p:blipFill>
          <a:blip r:embed="rId8"/>
          <a:stretch>
            <a:fillRect/>
          </a:stretch>
        </p:blipFill>
        <p:spPr>
          <a:xfrm>
            <a:off x="3505200" y="3657600"/>
            <a:ext cx="800100" cy="800100"/>
          </a:xfrm>
          <a:prstGeom prst="rect">
            <a:avLst/>
          </a:prstGeom>
          <a:ln w="12700">
            <a:miter lim="400000"/>
          </a:ln>
        </p:spPr>
      </p:pic>
      <p:pic>
        <p:nvPicPr>
          <p:cNvPr id="693" name="image58.png" descr="image58.png"/>
          <p:cNvPicPr>
            <a:picLocks noChangeAspect="1"/>
          </p:cNvPicPr>
          <p:nvPr/>
        </p:nvPicPr>
        <p:blipFill>
          <a:blip r:embed="rId9"/>
          <a:stretch>
            <a:fillRect/>
          </a:stretch>
        </p:blipFill>
        <p:spPr>
          <a:xfrm>
            <a:off x="3505200" y="4981575"/>
            <a:ext cx="800100" cy="800100"/>
          </a:xfrm>
          <a:prstGeom prst="rect">
            <a:avLst/>
          </a:prstGeom>
          <a:ln w="12700">
            <a:miter lim="400000"/>
          </a:ln>
        </p:spPr>
      </p:pic>
      <p:sp>
        <p:nvSpPr>
          <p:cNvPr id="694" name="正方形"/>
          <p:cNvSpPr/>
          <p:nvPr/>
        </p:nvSpPr>
        <p:spPr>
          <a:xfrm>
            <a:off x="1676400" y="3200400"/>
            <a:ext cx="228600" cy="228600"/>
          </a:xfrm>
          <a:prstGeom prst="rect">
            <a:avLst/>
          </a:prstGeom>
          <a:ln w="38100">
            <a:solidFill>
              <a:srgbClr val="FF9933"/>
            </a:solidFill>
            <a:miter lim="400000"/>
          </a:ln>
          <a:effectLst>
            <a:outerShdw dist="35920" dir="2700000" rotWithShape="0">
              <a:srgbClr val="000000">
                <a:alpha val="50000"/>
              </a:srgbClr>
            </a:outerShdw>
          </a:effectLst>
        </p:spPr>
        <p:txBody>
          <a:bodyPr lIns="45719" rIns="45719" anchor="ctr"/>
          <a:lstStyle/>
          <a:p>
            <a:endParaRPr/>
          </a:p>
        </p:txBody>
      </p:sp>
      <p:sp>
        <p:nvSpPr>
          <p:cNvPr id="695" name="正方形"/>
          <p:cNvSpPr/>
          <p:nvPr/>
        </p:nvSpPr>
        <p:spPr>
          <a:xfrm>
            <a:off x="1209675" y="4414837"/>
            <a:ext cx="228600" cy="228601"/>
          </a:xfrm>
          <a:prstGeom prst="rect">
            <a:avLst/>
          </a:prstGeom>
          <a:ln w="38100">
            <a:solidFill>
              <a:srgbClr val="FF9933"/>
            </a:solidFill>
            <a:miter lim="400000"/>
          </a:ln>
          <a:effectLst>
            <a:outerShdw dist="35920" dir="2700000" rotWithShape="0">
              <a:srgbClr val="000000">
                <a:alpha val="50000"/>
              </a:srgbClr>
            </a:outerShdw>
          </a:effectLst>
        </p:spPr>
        <p:txBody>
          <a:bodyPr lIns="45719" rIns="45719" anchor="ctr"/>
          <a:lstStyle/>
          <a:p>
            <a:endParaRPr/>
          </a:p>
        </p:txBody>
      </p:sp>
      <p:sp>
        <p:nvSpPr>
          <p:cNvPr id="696" name="线条"/>
          <p:cNvSpPr/>
          <p:nvPr/>
        </p:nvSpPr>
        <p:spPr>
          <a:xfrm flipV="1">
            <a:off x="1904999" y="2743200"/>
            <a:ext cx="1371601" cy="457200"/>
          </a:xfrm>
          <a:prstGeom prst="line">
            <a:avLst/>
          </a:prstGeom>
          <a:ln w="38100">
            <a:solidFill>
              <a:srgbClr val="FF9933"/>
            </a:solidFill>
            <a:tailEnd type="triangle"/>
          </a:ln>
          <a:effectLst>
            <a:outerShdw dist="35920" dir="2700000" rotWithShape="0">
              <a:srgbClr val="000000">
                <a:alpha val="50000"/>
              </a:srgbClr>
            </a:outerShdw>
          </a:effectLst>
        </p:spPr>
        <p:txBody>
          <a:bodyPr lIns="0" tIns="0" rIns="0" bIns="0"/>
          <a:lstStyle/>
          <a:p>
            <a:pPr defTabSz="457200">
              <a:defRPr sz="1200">
                <a:latin typeface="+mj-lt"/>
                <a:ea typeface="+mj-ea"/>
                <a:cs typeface="+mj-cs"/>
                <a:sym typeface="Helvetica"/>
              </a:defRPr>
            </a:pPr>
            <a:endParaRPr/>
          </a:p>
        </p:txBody>
      </p:sp>
      <p:sp>
        <p:nvSpPr>
          <p:cNvPr id="697" name="线条"/>
          <p:cNvSpPr/>
          <p:nvPr/>
        </p:nvSpPr>
        <p:spPr>
          <a:xfrm>
            <a:off x="1447799" y="4648199"/>
            <a:ext cx="1828801" cy="762002"/>
          </a:xfrm>
          <a:prstGeom prst="line">
            <a:avLst/>
          </a:prstGeom>
          <a:ln w="38100">
            <a:solidFill>
              <a:srgbClr val="FF9933"/>
            </a:solidFill>
            <a:tailEnd type="triangle"/>
          </a:ln>
          <a:effectLst>
            <a:outerShdw dist="35920" dir="2700000" rotWithShape="0">
              <a:srgbClr val="000000">
                <a:alpha val="50000"/>
              </a:srgbClr>
            </a:outerShdw>
          </a:effectLst>
        </p:spPr>
        <p:txBody>
          <a:bodyPr lIns="0" tIns="0" rIns="0" bIns="0"/>
          <a:lstStyle/>
          <a:p>
            <a:pPr defTabSz="457200">
              <a:defRPr sz="1200">
                <a:latin typeface="+mj-lt"/>
                <a:ea typeface="+mj-ea"/>
                <a:cs typeface="+mj-cs"/>
                <a:sym typeface="Helvetica"/>
              </a:defRPr>
            </a:pPr>
            <a:endParaRPr/>
          </a:p>
        </p:txBody>
      </p:sp>
      <p:sp>
        <p:nvSpPr>
          <p:cNvPr id="698" name="正方形"/>
          <p:cNvSpPr/>
          <p:nvPr/>
        </p:nvSpPr>
        <p:spPr>
          <a:xfrm>
            <a:off x="328613" y="3581400"/>
            <a:ext cx="228601" cy="228600"/>
          </a:xfrm>
          <a:prstGeom prst="rect">
            <a:avLst/>
          </a:prstGeom>
          <a:ln w="38100">
            <a:solidFill>
              <a:srgbClr val="FF9933"/>
            </a:solidFill>
            <a:miter lim="400000"/>
          </a:ln>
          <a:effectLst>
            <a:outerShdw dist="35920" dir="2700000" rotWithShape="0">
              <a:srgbClr val="000000">
                <a:alpha val="50000"/>
              </a:srgbClr>
            </a:outerShdw>
          </a:effectLst>
        </p:spPr>
        <p:txBody>
          <a:bodyPr lIns="45719" rIns="45719" anchor="ctr"/>
          <a:lstStyle/>
          <a:p>
            <a:endParaRPr/>
          </a:p>
        </p:txBody>
      </p:sp>
      <p:sp>
        <p:nvSpPr>
          <p:cNvPr id="699" name="线条"/>
          <p:cNvSpPr/>
          <p:nvPr/>
        </p:nvSpPr>
        <p:spPr>
          <a:xfrm>
            <a:off x="563562" y="3703638"/>
            <a:ext cx="2713039" cy="411162"/>
          </a:xfrm>
          <a:prstGeom prst="line">
            <a:avLst/>
          </a:prstGeom>
          <a:ln w="38100">
            <a:solidFill>
              <a:srgbClr val="FF9933"/>
            </a:solidFill>
            <a:tailEnd type="triangle"/>
          </a:ln>
          <a:effectLst>
            <a:outerShdw dist="35920" dir="2700000" rotWithShape="0">
              <a:srgbClr val="000000">
                <a:alpha val="50000"/>
              </a:srgbClr>
            </a:outerShdw>
          </a:effectLst>
        </p:spPr>
        <p:txBody>
          <a:bodyPr lIns="0" tIns="0" rIns="0" bIns="0"/>
          <a:lstStyle/>
          <a:p>
            <a:pPr defTabSz="457200">
              <a:defRPr sz="1200">
                <a:latin typeface="+mj-lt"/>
                <a:ea typeface="+mj-ea"/>
                <a:cs typeface="+mj-cs"/>
                <a:sym typeface="Helvetica"/>
              </a:defRPr>
            </a:pPr>
            <a:endParaRPr/>
          </a:p>
        </p:txBody>
      </p:sp>
      <p:sp>
        <p:nvSpPr>
          <p:cNvPr id="700" name="*"/>
          <p:cNvSpPr txBox="1"/>
          <p:nvPr/>
        </p:nvSpPr>
        <p:spPr>
          <a:xfrm>
            <a:off x="4346575" y="2066925"/>
            <a:ext cx="476674" cy="153900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800" baseline="-25000">
                <a:latin typeface="Times New Roman"/>
                <a:ea typeface="Times New Roman"/>
                <a:cs typeface="Times New Roman"/>
                <a:sym typeface="Times New Roman"/>
              </a:defRPr>
            </a:lvl1pPr>
          </a:lstStyle>
          <a:p>
            <a:r>
              <a:t>*</a:t>
            </a:r>
          </a:p>
        </p:txBody>
      </p:sp>
      <p:sp>
        <p:nvSpPr>
          <p:cNvPr id="701" name="*"/>
          <p:cNvSpPr txBox="1"/>
          <p:nvPr/>
        </p:nvSpPr>
        <p:spPr>
          <a:xfrm>
            <a:off x="4346575" y="3400425"/>
            <a:ext cx="476674" cy="153900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800" baseline="-25000">
                <a:latin typeface="Times New Roman"/>
                <a:ea typeface="Times New Roman"/>
                <a:cs typeface="Times New Roman"/>
                <a:sym typeface="Times New Roman"/>
              </a:defRPr>
            </a:lvl1pPr>
          </a:lstStyle>
          <a:p>
            <a:r>
              <a:t>*</a:t>
            </a:r>
          </a:p>
        </p:txBody>
      </p:sp>
      <p:sp>
        <p:nvSpPr>
          <p:cNvPr id="702" name="*"/>
          <p:cNvSpPr txBox="1"/>
          <p:nvPr/>
        </p:nvSpPr>
        <p:spPr>
          <a:xfrm>
            <a:off x="4346575" y="4724400"/>
            <a:ext cx="476674" cy="153900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800" baseline="-25000">
                <a:latin typeface="Times New Roman"/>
                <a:ea typeface="Times New Roman"/>
                <a:cs typeface="Times New Roman"/>
                <a:sym typeface="Times New Roman"/>
              </a:defRPr>
            </a:lvl1pPr>
          </a:lstStyle>
          <a:p>
            <a:r>
              <a:t>*</a:t>
            </a:r>
          </a:p>
        </p:txBody>
      </p:sp>
      <p:sp>
        <p:nvSpPr>
          <p:cNvPr id="703" name="input"/>
          <p:cNvSpPr txBox="1"/>
          <p:nvPr/>
        </p:nvSpPr>
        <p:spPr>
          <a:xfrm>
            <a:off x="155575" y="2703513"/>
            <a:ext cx="5998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input</a:t>
            </a:r>
          </a:p>
        </p:txBody>
      </p:sp>
      <p:sp>
        <p:nvSpPr>
          <p:cNvPr id="704" name="output"/>
          <p:cNvSpPr txBox="1"/>
          <p:nvPr/>
        </p:nvSpPr>
        <p:spPr>
          <a:xfrm>
            <a:off x="6486525" y="2667000"/>
            <a:ext cx="74272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output</a:t>
            </a:r>
          </a:p>
        </p:txBody>
      </p:sp>
      <p:sp>
        <p:nvSpPr>
          <p:cNvPr id="705" name="The kernel shape depends on the image content."/>
          <p:cNvSpPr txBox="1"/>
          <p:nvPr/>
        </p:nvSpPr>
        <p:spPr>
          <a:xfrm>
            <a:off x="1762125" y="5878512"/>
            <a:ext cx="5625416"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vl1pPr>
          </a:lstStyle>
          <a:p>
            <a:r>
              <a:t>The kernel shape depends on the image content.</a:t>
            </a:r>
          </a:p>
        </p:txBody>
      </p:sp>
    </p:spTree>
    <p:extLst>
      <p:ext uri="{BB962C8B-B14F-4D97-AF65-F5344CB8AC3E}">
        <p14:creationId xmlns:p14="http://schemas.microsoft.com/office/powerpoint/2010/main" val="6070641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矩形"/>
          <p:cNvSpPr/>
          <p:nvPr/>
        </p:nvSpPr>
        <p:spPr>
          <a:xfrm>
            <a:off x="395534" y="1525639"/>
            <a:ext cx="8519865" cy="5071713"/>
          </a:xfrm>
          <a:prstGeom prst="rect">
            <a:avLst/>
          </a:prstGeom>
          <a:solidFill>
            <a:srgbClr val="60B5CC"/>
          </a:solidFill>
          <a:ln w="48000">
            <a:solidFill>
              <a:srgbClr val="FFFFFF"/>
            </a:solidFill>
          </a:ln>
        </p:spPr>
        <p:txBody>
          <a:bodyPr lIns="45719" rIns="45719" anchor="ctr"/>
          <a:lstStyle/>
          <a:p>
            <a:pPr algn="ctr">
              <a:defRPr>
                <a:solidFill>
                  <a:srgbClr val="FFFFFF"/>
                </a:solidFill>
              </a:defRPr>
            </a:pPr>
            <a:endParaRPr/>
          </a:p>
        </p:txBody>
      </p:sp>
      <p:grpSp>
        <p:nvGrpSpPr>
          <p:cNvPr id="716" name="成组"/>
          <p:cNvGrpSpPr/>
          <p:nvPr/>
        </p:nvGrpSpPr>
        <p:grpSpPr>
          <a:xfrm>
            <a:off x="3635374" y="2285999"/>
            <a:ext cx="2335215" cy="4114801"/>
            <a:chOff x="0" y="0"/>
            <a:chExt cx="2335213" cy="4114800"/>
          </a:xfrm>
        </p:grpSpPr>
        <p:grpSp>
          <p:nvGrpSpPr>
            <p:cNvPr id="714" name="成组"/>
            <p:cNvGrpSpPr/>
            <p:nvPr/>
          </p:nvGrpSpPr>
          <p:grpSpPr>
            <a:xfrm>
              <a:off x="-1" y="381000"/>
              <a:ext cx="2335215" cy="3733800"/>
              <a:chOff x="0" y="0"/>
              <a:chExt cx="2335213" cy="3733800"/>
            </a:xfrm>
          </p:grpSpPr>
          <p:grpSp>
            <p:nvGrpSpPr>
              <p:cNvPr id="710" name="成组"/>
              <p:cNvGrpSpPr/>
              <p:nvPr/>
            </p:nvGrpSpPr>
            <p:grpSpPr>
              <a:xfrm>
                <a:off x="252412" y="1905000"/>
                <a:ext cx="1828801" cy="1828800"/>
                <a:chOff x="0" y="0"/>
                <a:chExt cx="1828800" cy="1828800"/>
              </a:xfrm>
            </p:grpSpPr>
            <p:sp>
              <p:nvSpPr>
                <p:cNvPr id="708" name="正方形"/>
                <p:cNvSpPr/>
                <p:nvPr/>
              </p:nvSpPr>
              <p:spPr>
                <a:xfrm>
                  <a:off x="-1" y="0"/>
                  <a:ext cx="1828801" cy="1828800"/>
                </a:xfrm>
                <a:prstGeom prst="rect">
                  <a:avLst/>
                </a:prstGeom>
                <a:solidFill>
                  <a:srgbClr val="000000"/>
                </a:solidFill>
                <a:ln w="12700" cap="flat">
                  <a:noFill/>
                  <a:miter lim="400000"/>
                </a:ln>
                <a:effectLst/>
              </p:spPr>
              <p:txBody>
                <a:bodyPr wrap="square" lIns="45719" tIns="45719" rIns="45719" bIns="45719" numCol="1" anchor="ctr">
                  <a:noAutofit/>
                </a:bodyPr>
                <a:lstStyle/>
                <a:p>
                  <a:endParaRPr/>
                </a:p>
              </p:txBody>
            </p:sp>
            <p:pic>
              <p:nvPicPr>
                <p:cNvPr id="709" name="image45-filtered.jpeg" descr="image45-filtered.jpeg"/>
                <p:cNvPicPr>
                  <a:picLocks noChangeAspect="1"/>
                </p:cNvPicPr>
                <p:nvPr/>
              </p:nvPicPr>
              <p:blipFill>
                <a:blip r:embed="rId2"/>
                <a:stretch>
                  <a:fillRect/>
                </a:stretch>
              </p:blipFill>
              <p:spPr>
                <a:xfrm>
                  <a:off x="457200" y="457200"/>
                  <a:ext cx="914401" cy="914400"/>
                </a:xfrm>
                <a:prstGeom prst="rect">
                  <a:avLst/>
                </a:prstGeom>
                <a:ln w="12700" cap="flat">
                  <a:noFill/>
                  <a:miter lim="400000"/>
                </a:ln>
                <a:effectLst/>
              </p:spPr>
            </p:pic>
          </p:grpSp>
          <p:sp>
            <p:nvSpPr>
              <p:cNvPr id="711" name="矩形"/>
              <p:cNvSpPr/>
              <p:nvPr/>
            </p:nvSpPr>
            <p:spPr>
              <a:xfrm>
                <a:off x="-1" y="0"/>
                <a:ext cx="2335215" cy="736600"/>
              </a:xfrm>
              <a:prstGeom prst="rect">
                <a:avLst/>
              </a:prstGeom>
              <a:solidFill>
                <a:srgbClr val="FF9900"/>
              </a:solidFill>
              <a:ln w="12700" cap="flat">
                <a:noFill/>
                <a:miter lim="400000"/>
              </a:ln>
              <a:effectLst/>
            </p:spPr>
            <p:txBody>
              <a:bodyPr wrap="square" lIns="45719" tIns="45719" rIns="45719" bIns="45719" numCol="1" anchor="ctr">
                <a:noAutofit/>
              </a:bodyPr>
              <a:lstStyle/>
              <a:p>
                <a:endParaRPr/>
              </a:p>
            </p:txBody>
          </p:sp>
          <p:sp>
            <p:nvSpPr>
              <p:cNvPr id="712" name="线条"/>
              <p:cNvSpPr/>
              <p:nvPr/>
            </p:nvSpPr>
            <p:spPr>
              <a:xfrm>
                <a:off x="1165225" y="647700"/>
                <a:ext cx="4763" cy="762000"/>
              </a:xfrm>
              <a:prstGeom prst="line">
                <a:avLst/>
              </a:prstGeom>
              <a:noFill/>
              <a:ln w="76200" cap="flat">
                <a:solidFill>
                  <a:srgbClr val="FF99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713" name="space weight"/>
              <p:cNvSpPr txBox="1"/>
              <p:nvPr/>
            </p:nvSpPr>
            <p:spPr>
              <a:xfrm>
                <a:off x="360977" y="1485900"/>
                <a:ext cx="1629133" cy="396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defRPr sz="2000" b="1" i="1">
                    <a:latin typeface="+mj-lt"/>
                    <a:ea typeface="+mj-ea"/>
                    <a:cs typeface="+mj-cs"/>
                    <a:sym typeface="Helvetica"/>
                  </a:defRPr>
                </a:pPr>
                <a:r>
                  <a:t>space</a:t>
                </a:r>
                <a:r>
                  <a:rPr b="0" i="0">
                    <a:latin typeface="+mn-lt"/>
                    <a:ea typeface="+mn-ea"/>
                    <a:cs typeface="+mn-cs"/>
                    <a:sym typeface="Corbel"/>
                  </a:rPr>
                  <a:t> weight</a:t>
                </a:r>
              </a:p>
            </p:txBody>
          </p:sp>
        </p:grpSp>
        <p:sp>
          <p:nvSpPr>
            <p:cNvPr id="715" name="not new"/>
            <p:cNvSpPr txBox="1"/>
            <p:nvPr/>
          </p:nvSpPr>
          <p:spPr>
            <a:xfrm>
              <a:off x="674687" y="0"/>
              <a:ext cx="904799"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a:solidFill>
                    <a:srgbClr val="FF2600"/>
                  </a:solidFill>
                </a:defRPr>
              </a:lvl1pPr>
            </a:lstStyle>
            <a:p>
              <a:r>
                <a:t>not new</a:t>
              </a:r>
            </a:p>
          </p:txBody>
        </p:sp>
      </p:grpSp>
      <p:grpSp>
        <p:nvGrpSpPr>
          <p:cNvPr id="727" name="成组"/>
          <p:cNvGrpSpPr/>
          <p:nvPr/>
        </p:nvGrpSpPr>
        <p:grpSpPr>
          <a:xfrm>
            <a:off x="6019800" y="2285999"/>
            <a:ext cx="2382839" cy="3939383"/>
            <a:chOff x="0" y="0"/>
            <a:chExt cx="2382838" cy="3939381"/>
          </a:xfrm>
        </p:grpSpPr>
        <p:grpSp>
          <p:nvGrpSpPr>
            <p:cNvPr id="725" name="成组"/>
            <p:cNvGrpSpPr/>
            <p:nvPr/>
          </p:nvGrpSpPr>
          <p:grpSpPr>
            <a:xfrm>
              <a:off x="0" y="381000"/>
              <a:ext cx="2382839" cy="3558382"/>
              <a:chOff x="0" y="0"/>
              <a:chExt cx="2382838" cy="3558381"/>
            </a:xfrm>
          </p:grpSpPr>
          <p:sp>
            <p:nvSpPr>
              <p:cNvPr id="717" name="矩形"/>
              <p:cNvSpPr/>
              <p:nvPr/>
            </p:nvSpPr>
            <p:spPr>
              <a:xfrm>
                <a:off x="0" y="0"/>
                <a:ext cx="2382839" cy="736600"/>
              </a:xfrm>
              <a:prstGeom prst="rect">
                <a:avLst/>
              </a:prstGeom>
              <a:solidFill>
                <a:srgbClr val="0099CC"/>
              </a:solidFill>
              <a:ln w="12700" cap="flat">
                <a:noFill/>
                <a:miter lim="400000"/>
              </a:ln>
              <a:effectLst/>
            </p:spPr>
            <p:txBody>
              <a:bodyPr wrap="square" lIns="45719" tIns="45719" rIns="45719" bIns="45719" numCol="1" anchor="ctr">
                <a:noAutofit/>
              </a:bodyPr>
              <a:lstStyle/>
              <a:p>
                <a:endParaRPr/>
              </a:p>
            </p:txBody>
          </p:sp>
          <p:sp>
            <p:nvSpPr>
              <p:cNvPr id="718" name="线条"/>
              <p:cNvSpPr/>
              <p:nvPr/>
            </p:nvSpPr>
            <p:spPr>
              <a:xfrm>
                <a:off x="1189037" y="647700"/>
                <a:ext cx="4763" cy="762000"/>
              </a:xfrm>
              <a:prstGeom prst="line">
                <a:avLst/>
              </a:prstGeom>
              <a:noFill/>
              <a:ln w="76200" cap="flat">
                <a:solidFill>
                  <a:srgbClr val="0099CC"/>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719" name="Intensity weight"/>
              <p:cNvSpPr txBox="1"/>
              <p:nvPr/>
            </p:nvSpPr>
            <p:spPr>
              <a:xfrm>
                <a:off x="216341" y="1485900"/>
                <a:ext cx="1953330" cy="396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defRPr sz="2000" b="1" i="1">
                    <a:latin typeface="+mj-lt"/>
                    <a:ea typeface="+mj-ea"/>
                    <a:cs typeface="+mj-cs"/>
                    <a:sym typeface="Helvetica"/>
                  </a:defRPr>
                </a:pPr>
                <a:r>
                  <a:t>Intensity</a:t>
                </a:r>
                <a:r>
                  <a:rPr b="0" i="0">
                    <a:latin typeface="+mn-lt"/>
                    <a:ea typeface="+mn-ea"/>
                    <a:cs typeface="+mn-cs"/>
                    <a:sym typeface="Corbel"/>
                  </a:rPr>
                  <a:t> weight</a:t>
                </a:r>
              </a:p>
            </p:txBody>
          </p:sp>
          <p:grpSp>
            <p:nvGrpSpPr>
              <p:cNvPr id="724" name="成组"/>
              <p:cNvGrpSpPr/>
              <p:nvPr/>
            </p:nvGrpSpPr>
            <p:grpSpPr>
              <a:xfrm>
                <a:off x="762000" y="1981199"/>
                <a:ext cx="762795" cy="1577183"/>
                <a:chOff x="0" y="0"/>
                <a:chExt cx="762793" cy="1577181"/>
              </a:xfrm>
            </p:grpSpPr>
            <p:pic>
              <p:nvPicPr>
                <p:cNvPr id="720" name="image51.tif" descr="image51.tif"/>
                <p:cNvPicPr>
                  <a:picLocks noChangeAspect="1"/>
                </p:cNvPicPr>
                <p:nvPr/>
              </p:nvPicPr>
              <p:blipFill>
                <a:blip r:embed="rId3"/>
                <a:stretch>
                  <a:fillRect/>
                </a:stretch>
              </p:blipFill>
              <p:spPr>
                <a:xfrm rot="5400000">
                  <a:off x="-119063" y="641350"/>
                  <a:ext cx="1358901" cy="404813"/>
                </a:xfrm>
                <a:prstGeom prst="rect">
                  <a:avLst/>
                </a:prstGeom>
                <a:ln w="12700" cap="flat">
                  <a:noFill/>
                  <a:miter lim="400000"/>
                </a:ln>
                <a:effectLst/>
              </p:spPr>
            </p:pic>
            <p:sp>
              <p:nvSpPr>
                <p:cNvPr id="721" name="线条"/>
                <p:cNvSpPr/>
                <p:nvPr/>
              </p:nvSpPr>
              <p:spPr>
                <a:xfrm flipH="1">
                  <a:off x="251619" y="129381"/>
                  <a:ext cx="1588" cy="1447801"/>
                </a:xfrm>
                <a:prstGeom prst="line">
                  <a:avLst/>
                </a:prstGeom>
                <a:noFill/>
                <a:ln w="38100" cap="flat">
                  <a:solidFill>
                    <a:srgbClr val="000000"/>
                  </a:solidFill>
                  <a:prstDash val="solid"/>
                  <a:round/>
                  <a:head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722" name="I"/>
                <p:cNvSpPr txBox="1"/>
                <p:nvPr/>
              </p:nvSpPr>
              <p:spPr>
                <a:xfrm>
                  <a:off x="0" y="0"/>
                  <a:ext cx="180266" cy="3484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i="1">
                      <a:latin typeface="Times New Roman"/>
                      <a:ea typeface="Times New Roman"/>
                      <a:cs typeface="Times New Roman"/>
                      <a:sym typeface="Times New Roman"/>
                    </a:defRPr>
                  </a:lvl1pPr>
                </a:lstStyle>
                <a:p>
                  <a:r>
                    <a:t>I</a:t>
                  </a:r>
                </a:p>
              </p:txBody>
            </p:sp>
            <p:sp>
              <p:nvSpPr>
                <p:cNvPr id="723" name="线条"/>
                <p:cNvSpPr/>
                <p:nvPr/>
              </p:nvSpPr>
              <p:spPr>
                <a:xfrm>
                  <a:off x="193675" y="838200"/>
                  <a:ext cx="111126" cy="0"/>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grpSp>
        <p:sp>
          <p:nvSpPr>
            <p:cNvPr id="726" name="new"/>
            <p:cNvSpPr txBox="1"/>
            <p:nvPr/>
          </p:nvSpPr>
          <p:spPr>
            <a:xfrm>
              <a:off x="889000" y="0"/>
              <a:ext cx="523501"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a:solidFill>
                    <a:srgbClr val="FF2600"/>
                  </a:solidFill>
                </a:defRPr>
              </a:lvl1pPr>
            </a:lstStyle>
            <a:p>
              <a:r>
                <a:t>new</a:t>
              </a:r>
            </a:p>
          </p:txBody>
        </p:sp>
      </p:grpSp>
      <p:grpSp>
        <p:nvGrpSpPr>
          <p:cNvPr id="733" name="成组"/>
          <p:cNvGrpSpPr/>
          <p:nvPr/>
        </p:nvGrpSpPr>
        <p:grpSpPr>
          <a:xfrm>
            <a:off x="1821527" y="2144713"/>
            <a:ext cx="1614746" cy="2709228"/>
            <a:chOff x="-24866" y="0"/>
            <a:chExt cx="1614745" cy="2709227"/>
          </a:xfrm>
        </p:grpSpPr>
        <p:grpSp>
          <p:nvGrpSpPr>
            <p:cNvPr id="731" name="成组"/>
            <p:cNvGrpSpPr/>
            <p:nvPr/>
          </p:nvGrpSpPr>
          <p:grpSpPr>
            <a:xfrm>
              <a:off x="-24867" y="392112"/>
              <a:ext cx="1614746" cy="2317115"/>
              <a:chOff x="-24866" y="0"/>
              <a:chExt cx="1614745" cy="2317114"/>
            </a:xfrm>
          </p:grpSpPr>
          <p:sp>
            <p:nvSpPr>
              <p:cNvPr id="728" name="线条"/>
              <p:cNvSpPr/>
              <p:nvPr/>
            </p:nvSpPr>
            <p:spPr>
              <a:xfrm>
                <a:off x="779331" y="815974"/>
                <a:ext cx="4763" cy="762000"/>
              </a:xfrm>
              <a:prstGeom prst="line">
                <a:avLst/>
              </a:prstGeom>
              <a:noFill/>
              <a:ln w="76200" cap="flat">
                <a:solidFill>
                  <a:srgbClr val="FF40FF"/>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729" name="矩形"/>
              <p:cNvSpPr/>
              <p:nvPr/>
            </p:nvSpPr>
            <p:spPr>
              <a:xfrm>
                <a:off x="458656" y="0"/>
                <a:ext cx="647701" cy="1169987"/>
              </a:xfrm>
              <a:prstGeom prst="rect">
                <a:avLst/>
              </a:prstGeom>
              <a:solidFill>
                <a:srgbClr val="FF40FF"/>
              </a:solidFill>
              <a:ln w="12700" cap="flat">
                <a:noFill/>
                <a:miter lim="400000"/>
              </a:ln>
              <a:effectLst/>
            </p:spPr>
            <p:txBody>
              <a:bodyPr wrap="square" lIns="45719" tIns="45719" rIns="45719" bIns="45719" numCol="1" anchor="ctr">
                <a:noAutofit/>
              </a:bodyPr>
              <a:lstStyle/>
              <a:p>
                <a:endParaRPr/>
              </a:p>
            </p:txBody>
          </p:sp>
          <p:sp>
            <p:nvSpPr>
              <p:cNvPr id="730" name="normalization factor"/>
              <p:cNvSpPr txBox="1"/>
              <p:nvPr/>
            </p:nvSpPr>
            <p:spPr>
              <a:xfrm>
                <a:off x="-24867" y="1616074"/>
                <a:ext cx="1614746" cy="701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defRPr sz="2000"/>
                </a:pPr>
                <a:r>
                  <a:t>normalization</a:t>
                </a:r>
                <a:br/>
                <a:r>
                  <a:t>factor</a:t>
                </a:r>
              </a:p>
            </p:txBody>
          </p:sp>
        </p:grpSp>
        <p:sp>
          <p:nvSpPr>
            <p:cNvPr id="732" name="new"/>
            <p:cNvSpPr txBox="1"/>
            <p:nvPr/>
          </p:nvSpPr>
          <p:spPr>
            <a:xfrm>
              <a:off x="480881" y="0"/>
              <a:ext cx="523501"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a:solidFill>
                    <a:srgbClr val="FF2600"/>
                  </a:solidFill>
                </a:defRPr>
              </a:lvl1pPr>
            </a:lstStyle>
            <a:p>
              <a:r>
                <a:t>new</a:t>
              </a:r>
            </a:p>
          </p:txBody>
        </p:sp>
      </p:grpSp>
      <p:sp>
        <p:nvSpPr>
          <p:cNvPr id="734" name="Bilateral Filter Definition: an Additional Edge Term"/>
          <p:cNvSpPr txBox="1">
            <a:spLocks noGrp="1"/>
          </p:cNvSpPr>
          <p:nvPr>
            <p:ph type="title"/>
          </p:nvPr>
        </p:nvSpPr>
        <p:spPr>
          <a:xfrm>
            <a:off x="304799" y="0"/>
            <a:ext cx="8402640" cy="1600200"/>
          </a:xfrm>
          <a:prstGeom prst="rect">
            <a:avLst/>
          </a:prstGeom>
        </p:spPr>
        <p:txBody>
          <a:bodyPr/>
          <a:lstStyle/>
          <a:p>
            <a:r>
              <a:t>Bilateral Filter Definition:</a:t>
            </a:r>
            <a:br/>
            <a:r>
              <a:t>an Additional Edge Term</a:t>
            </a:r>
          </a:p>
        </p:txBody>
      </p:sp>
      <p:pic>
        <p:nvPicPr>
          <p:cNvPr id="735" name="image63.pdf" descr="image63.pdf"/>
          <p:cNvPicPr>
            <a:picLocks noChangeAspect="1"/>
          </p:cNvPicPr>
          <p:nvPr/>
        </p:nvPicPr>
        <p:blipFill>
          <a:blip r:embed="rId4"/>
          <a:stretch>
            <a:fillRect/>
          </a:stretch>
        </p:blipFill>
        <p:spPr>
          <a:xfrm>
            <a:off x="381000" y="2514600"/>
            <a:ext cx="8534400" cy="1174750"/>
          </a:xfrm>
          <a:prstGeom prst="rect">
            <a:avLst/>
          </a:prstGeom>
          <a:ln w="12700">
            <a:miter lim="400000"/>
          </a:ln>
        </p:spPr>
      </p:pic>
      <p:sp>
        <p:nvSpPr>
          <p:cNvPr id="736" name="Same idea: weighted average of pixels."/>
          <p:cNvSpPr txBox="1"/>
          <p:nvPr/>
        </p:nvSpPr>
        <p:spPr>
          <a:xfrm>
            <a:off x="1143000" y="1600200"/>
            <a:ext cx="6858000"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spcBef>
                <a:spcPts val="1400"/>
              </a:spcBef>
              <a:defRPr sz="2400"/>
            </a:pPr>
            <a:r>
              <a:t>Same idea: </a:t>
            </a:r>
            <a:r>
              <a:rPr b="1">
                <a:latin typeface="+mj-lt"/>
                <a:ea typeface="+mj-ea"/>
                <a:cs typeface="+mj-cs"/>
                <a:sym typeface="Helvetica"/>
              </a:rPr>
              <a:t>weighted average of pixels</a:t>
            </a:r>
            <a:r>
              <a:t>.</a:t>
            </a:r>
          </a:p>
        </p:txBody>
      </p:sp>
    </p:spTree>
    <p:extLst>
      <p:ext uri="{BB962C8B-B14F-4D97-AF65-F5344CB8AC3E}">
        <p14:creationId xmlns:p14="http://schemas.microsoft.com/office/powerpoint/2010/main" val="99022554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8" name="image64.tif" descr="image64.tif"/>
          <p:cNvPicPr>
            <a:picLocks noChangeAspect="1"/>
          </p:cNvPicPr>
          <p:nvPr/>
        </p:nvPicPr>
        <p:blipFill>
          <a:blip r:embed="rId2"/>
          <a:srcRect l="15722" b="11886"/>
          <a:stretch>
            <a:fillRect/>
          </a:stretch>
        </p:blipFill>
        <p:spPr>
          <a:xfrm>
            <a:off x="1493837" y="3581400"/>
            <a:ext cx="7650163" cy="2282825"/>
          </a:xfrm>
          <a:prstGeom prst="rect">
            <a:avLst/>
          </a:prstGeom>
          <a:ln w="12700">
            <a:miter lim="400000"/>
          </a:ln>
        </p:spPr>
      </p:pic>
      <p:sp>
        <p:nvSpPr>
          <p:cNvPr id="739" name="Illustration a 1D Image"/>
          <p:cNvSpPr txBox="1">
            <a:spLocks noGrp="1"/>
          </p:cNvSpPr>
          <p:nvPr>
            <p:ph type="title"/>
          </p:nvPr>
        </p:nvSpPr>
        <p:spPr>
          <a:xfrm>
            <a:off x="457200" y="0"/>
            <a:ext cx="8229600" cy="1066800"/>
          </a:xfrm>
          <a:prstGeom prst="rect">
            <a:avLst/>
          </a:prstGeom>
        </p:spPr>
        <p:txBody>
          <a:bodyPr/>
          <a:lstStyle/>
          <a:p>
            <a:r>
              <a:t>Illustration a 1D Image</a:t>
            </a:r>
          </a:p>
        </p:txBody>
      </p:sp>
      <p:sp>
        <p:nvSpPr>
          <p:cNvPr id="740" name="1D image = line of pixels…"/>
          <p:cNvSpPr txBox="1">
            <a:spLocks noGrp="1"/>
          </p:cNvSpPr>
          <p:nvPr>
            <p:ph type="body" sz="half" idx="1"/>
          </p:nvPr>
        </p:nvSpPr>
        <p:spPr>
          <a:xfrm>
            <a:off x="457200" y="1295400"/>
            <a:ext cx="8229600" cy="2362200"/>
          </a:xfrm>
          <a:prstGeom prst="rect">
            <a:avLst/>
          </a:prstGeom>
        </p:spPr>
        <p:txBody>
          <a:bodyPr/>
          <a:lstStyle/>
          <a:p>
            <a:pPr>
              <a:lnSpc>
                <a:spcPct val="90000"/>
              </a:lnSpc>
            </a:pPr>
            <a:r>
              <a:t>1D image = line of pixels</a:t>
            </a:r>
          </a:p>
          <a:p>
            <a:pPr>
              <a:lnSpc>
                <a:spcPct val="90000"/>
              </a:lnSpc>
            </a:pPr>
            <a:endParaRPr/>
          </a:p>
          <a:p>
            <a:pPr>
              <a:lnSpc>
                <a:spcPct val="90000"/>
              </a:lnSpc>
              <a:defRPr sz="4000"/>
            </a:pPr>
            <a:endParaRPr/>
          </a:p>
          <a:p>
            <a:pPr>
              <a:lnSpc>
                <a:spcPct val="90000"/>
              </a:lnSpc>
            </a:pPr>
            <a:r>
              <a:t>Better visualized as a plot</a:t>
            </a:r>
          </a:p>
        </p:txBody>
      </p:sp>
      <p:grpSp>
        <p:nvGrpSpPr>
          <p:cNvPr id="760" name="成组"/>
          <p:cNvGrpSpPr/>
          <p:nvPr/>
        </p:nvGrpSpPr>
        <p:grpSpPr>
          <a:xfrm>
            <a:off x="1752600" y="2057399"/>
            <a:ext cx="7116764" cy="379414"/>
            <a:chOff x="0" y="0"/>
            <a:chExt cx="7116763" cy="379413"/>
          </a:xfrm>
        </p:grpSpPr>
        <p:sp>
          <p:nvSpPr>
            <p:cNvPr id="741" name="正方形"/>
            <p:cNvSpPr/>
            <p:nvPr/>
          </p:nvSpPr>
          <p:spPr>
            <a:xfrm>
              <a:off x="0" y="-1"/>
              <a:ext cx="374733" cy="379414"/>
            </a:xfrm>
            <a:prstGeom prst="rect">
              <a:avLst/>
            </a:prstGeom>
            <a:solidFill>
              <a:srgbClr val="4D4D4D"/>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42" name="正方形"/>
            <p:cNvSpPr/>
            <p:nvPr/>
          </p:nvSpPr>
          <p:spPr>
            <a:xfrm>
              <a:off x="374732" y="-1"/>
              <a:ext cx="374733" cy="379414"/>
            </a:xfrm>
            <a:prstGeom prst="rect">
              <a:avLst/>
            </a:prstGeom>
            <a:solidFill>
              <a:srgbClr val="292929"/>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43" name="正方形"/>
            <p:cNvSpPr/>
            <p:nvPr/>
          </p:nvSpPr>
          <p:spPr>
            <a:xfrm>
              <a:off x="749464" y="-1"/>
              <a:ext cx="374733" cy="379414"/>
            </a:xfrm>
            <a:prstGeom prst="rect">
              <a:avLst/>
            </a:prstGeom>
            <a:solidFill>
              <a:srgbClr val="1C1C1C"/>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44" name="矩形"/>
            <p:cNvSpPr/>
            <p:nvPr/>
          </p:nvSpPr>
          <p:spPr>
            <a:xfrm>
              <a:off x="1124196" y="-1"/>
              <a:ext cx="373158" cy="379414"/>
            </a:xfrm>
            <a:prstGeom prst="rect">
              <a:avLst/>
            </a:prstGeom>
            <a:solidFill>
              <a:srgbClr val="333333"/>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45" name="正方形"/>
            <p:cNvSpPr/>
            <p:nvPr/>
          </p:nvSpPr>
          <p:spPr>
            <a:xfrm>
              <a:off x="1497354" y="-1"/>
              <a:ext cx="374733" cy="379414"/>
            </a:xfrm>
            <a:prstGeom prst="rect">
              <a:avLst/>
            </a:prstGeom>
            <a:solidFill>
              <a:srgbClr val="1C1C1C"/>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46" name="正方形"/>
            <p:cNvSpPr/>
            <p:nvPr/>
          </p:nvSpPr>
          <p:spPr>
            <a:xfrm>
              <a:off x="1872086" y="-1"/>
              <a:ext cx="374733" cy="379414"/>
            </a:xfrm>
            <a:prstGeom prst="rect">
              <a:avLst/>
            </a:prstGeom>
            <a:solidFill>
              <a:srgbClr val="F8F8F8"/>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47" name="正方形"/>
            <p:cNvSpPr/>
            <p:nvPr/>
          </p:nvSpPr>
          <p:spPr>
            <a:xfrm>
              <a:off x="2246818" y="-1"/>
              <a:ext cx="374733" cy="379414"/>
            </a:xfrm>
            <a:prstGeom prst="rect">
              <a:avLst/>
            </a:prstGeom>
            <a:solidFill>
              <a:srgbClr val="DDDDDD"/>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48" name="正方形"/>
            <p:cNvSpPr/>
            <p:nvPr/>
          </p:nvSpPr>
          <p:spPr>
            <a:xfrm>
              <a:off x="2621551" y="-1"/>
              <a:ext cx="374733" cy="379414"/>
            </a:xfrm>
            <a:prstGeom prst="rect">
              <a:avLst/>
            </a:prstGeom>
            <a:solidFill>
              <a:srgbClr val="C0C0C0"/>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49" name="正方形"/>
            <p:cNvSpPr/>
            <p:nvPr/>
          </p:nvSpPr>
          <p:spPr>
            <a:xfrm>
              <a:off x="2996283" y="-1"/>
              <a:ext cx="374733" cy="379414"/>
            </a:xfrm>
            <a:prstGeom prst="rect">
              <a:avLst/>
            </a:prstGeom>
            <a:solidFill>
              <a:srgbClr val="969696"/>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50" name="正方形"/>
            <p:cNvSpPr/>
            <p:nvPr/>
          </p:nvSpPr>
          <p:spPr>
            <a:xfrm>
              <a:off x="3371015" y="-1"/>
              <a:ext cx="374733" cy="379414"/>
            </a:xfrm>
            <a:prstGeom prst="rect">
              <a:avLst/>
            </a:prstGeom>
            <a:solidFill>
              <a:srgbClr val="969696"/>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51" name="正方形"/>
            <p:cNvSpPr/>
            <p:nvPr/>
          </p:nvSpPr>
          <p:spPr>
            <a:xfrm>
              <a:off x="3745747" y="-1"/>
              <a:ext cx="374733" cy="379414"/>
            </a:xfrm>
            <a:prstGeom prst="rect">
              <a:avLst/>
            </a:prstGeom>
            <a:solidFill>
              <a:srgbClr val="808080"/>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52" name="正方形"/>
            <p:cNvSpPr/>
            <p:nvPr/>
          </p:nvSpPr>
          <p:spPr>
            <a:xfrm>
              <a:off x="4120479" y="-1"/>
              <a:ext cx="374733" cy="379414"/>
            </a:xfrm>
            <a:prstGeom prst="rect">
              <a:avLst/>
            </a:prstGeom>
            <a:solidFill>
              <a:srgbClr val="5F5F5F"/>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53" name="正方形"/>
            <p:cNvSpPr/>
            <p:nvPr/>
          </p:nvSpPr>
          <p:spPr>
            <a:xfrm>
              <a:off x="4495212" y="-1"/>
              <a:ext cx="374733" cy="379414"/>
            </a:xfrm>
            <a:prstGeom prst="rect">
              <a:avLst/>
            </a:prstGeom>
            <a:solidFill>
              <a:srgbClr val="4D4D4D"/>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54" name="正方形"/>
            <p:cNvSpPr/>
            <p:nvPr/>
          </p:nvSpPr>
          <p:spPr>
            <a:xfrm>
              <a:off x="4869944" y="-1"/>
              <a:ext cx="374733" cy="379414"/>
            </a:xfrm>
            <a:prstGeom prst="rect">
              <a:avLst/>
            </a:prstGeom>
            <a:solidFill>
              <a:srgbClr val="333333"/>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55" name="正方形"/>
            <p:cNvSpPr/>
            <p:nvPr/>
          </p:nvSpPr>
          <p:spPr>
            <a:xfrm>
              <a:off x="5244676" y="-1"/>
              <a:ext cx="374733" cy="379414"/>
            </a:xfrm>
            <a:prstGeom prst="rect">
              <a:avLst/>
            </a:prstGeom>
            <a:solidFill>
              <a:srgbClr val="F8F8F8"/>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56" name="矩形"/>
            <p:cNvSpPr/>
            <p:nvPr/>
          </p:nvSpPr>
          <p:spPr>
            <a:xfrm>
              <a:off x="5619408" y="-1"/>
              <a:ext cx="373158" cy="379414"/>
            </a:xfrm>
            <a:prstGeom prst="rect">
              <a:avLst/>
            </a:prstGeom>
            <a:solidFill>
              <a:srgbClr val="DDDDDD"/>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57" name="正方形"/>
            <p:cNvSpPr/>
            <p:nvPr/>
          </p:nvSpPr>
          <p:spPr>
            <a:xfrm>
              <a:off x="5992566" y="-1"/>
              <a:ext cx="374733" cy="379414"/>
            </a:xfrm>
            <a:prstGeom prst="rect">
              <a:avLst/>
            </a:prstGeom>
            <a:solidFill>
              <a:srgbClr val="EAEAEA"/>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58" name="正方形"/>
            <p:cNvSpPr/>
            <p:nvPr/>
          </p:nvSpPr>
          <p:spPr>
            <a:xfrm>
              <a:off x="6367298" y="-1"/>
              <a:ext cx="374733" cy="379414"/>
            </a:xfrm>
            <a:prstGeom prst="rect">
              <a:avLst/>
            </a:prstGeom>
            <a:solidFill>
              <a:srgbClr val="DDDDDD"/>
            </a:solidFill>
            <a:ln w="19050" cap="flat">
              <a:solidFill>
                <a:srgbClr val="000000"/>
              </a:solidFill>
              <a:prstDash val="solid"/>
              <a:miter lim="400000"/>
            </a:ln>
            <a:effectLst/>
          </p:spPr>
          <p:txBody>
            <a:bodyPr wrap="square" lIns="45719" tIns="45719" rIns="45719" bIns="45719" numCol="1" anchor="ctr">
              <a:noAutofit/>
            </a:bodyPr>
            <a:lstStyle/>
            <a:p>
              <a:endParaRPr/>
            </a:p>
          </p:txBody>
        </p:sp>
        <p:sp>
          <p:nvSpPr>
            <p:cNvPr id="759" name="正方形"/>
            <p:cNvSpPr/>
            <p:nvPr/>
          </p:nvSpPr>
          <p:spPr>
            <a:xfrm>
              <a:off x="6742031" y="-1"/>
              <a:ext cx="374733" cy="379414"/>
            </a:xfrm>
            <a:prstGeom prst="rect">
              <a:avLst/>
            </a:prstGeom>
            <a:solidFill>
              <a:srgbClr val="F8F8F8"/>
            </a:solidFill>
            <a:ln w="19050" cap="flat">
              <a:solidFill>
                <a:srgbClr val="000000"/>
              </a:solidFill>
              <a:prstDash val="solid"/>
              <a:miter lim="400000"/>
            </a:ln>
            <a:effectLst/>
          </p:spPr>
          <p:txBody>
            <a:bodyPr wrap="square" lIns="45719" tIns="45719" rIns="45719" bIns="45719" numCol="1" anchor="ctr">
              <a:noAutofit/>
            </a:bodyPr>
            <a:lstStyle/>
            <a:p>
              <a:endParaRPr/>
            </a:p>
          </p:txBody>
        </p:sp>
      </p:grpSp>
      <p:sp>
        <p:nvSpPr>
          <p:cNvPr id="761" name="pixel intensity"/>
          <p:cNvSpPr txBox="1"/>
          <p:nvPr/>
        </p:nvSpPr>
        <p:spPr>
          <a:xfrm>
            <a:off x="146858" y="4251325"/>
            <a:ext cx="1148543" cy="701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a:defRPr sz="2000" b="1">
                <a:latin typeface="+mj-lt"/>
                <a:ea typeface="+mj-ea"/>
                <a:cs typeface="+mj-cs"/>
                <a:sym typeface="Helvetica"/>
              </a:defRPr>
            </a:pPr>
            <a:r>
              <a:t>pixel</a:t>
            </a:r>
            <a:br/>
            <a:r>
              <a:t>intensity</a:t>
            </a:r>
          </a:p>
        </p:txBody>
      </p:sp>
      <p:sp>
        <p:nvSpPr>
          <p:cNvPr id="762" name="pixel position"/>
          <p:cNvSpPr txBox="1"/>
          <p:nvPr/>
        </p:nvSpPr>
        <p:spPr>
          <a:xfrm>
            <a:off x="4581525" y="5775325"/>
            <a:ext cx="1741126"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b="1">
                <a:latin typeface="+mj-lt"/>
                <a:ea typeface="+mj-ea"/>
                <a:cs typeface="+mj-cs"/>
                <a:sym typeface="Helvetica"/>
              </a:defRPr>
            </a:lvl1pPr>
          </a:lstStyle>
          <a:p>
            <a:r>
              <a:t>pixel position</a:t>
            </a:r>
          </a:p>
        </p:txBody>
      </p:sp>
      <p:sp>
        <p:nvSpPr>
          <p:cNvPr id="763" name="矩形"/>
          <p:cNvSpPr/>
          <p:nvPr/>
        </p:nvSpPr>
        <p:spPr>
          <a:xfrm>
            <a:off x="1295400" y="3810000"/>
            <a:ext cx="152400" cy="1781175"/>
          </a:xfrm>
          <a:prstGeom prst="rect">
            <a:avLst/>
          </a:prstGeom>
          <a:gradFill>
            <a:gsLst>
              <a:gs pos="0">
                <a:srgbClr val="000000"/>
              </a:gs>
              <a:gs pos="100000">
                <a:srgbClr val="000000"/>
              </a:gs>
            </a:gsLst>
            <a:lin ang="5400000"/>
          </a:gradFill>
          <a:ln>
            <a:solidFill>
              <a:srgbClr val="000000"/>
            </a:solidFill>
            <a:miter lim="400000"/>
          </a:ln>
        </p:spPr>
        <p:txBody>
          <a:bodyPr lIns="45719" rIns="45719" anchor="ctr"/>
          <a:lstStyle/>
          <a:p>
            <a:endParaRPr/>
          </a:p>
        </p:txBody>
      </p:sp>
    </p:spTree>
    <p:extLst>
      <p:ext uri="{BB962C8B-B14F-4D97-AF65-F5344CB8AC3E}">
        <p14:creationId xmlns:p14="http://schemas.microsoft.com/office/powerpoint/2010/main" val="252811580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矩形"/>
          <p:cNvSpPr/>
          <p:nvPr/>
        </p:nvSpPr>
        <p:spPr>
          <a:xfrm>
            <a:off x="304799" y="1526541"/>
            <a:ext cx="8748465" cy="5071713"/>
          </a:xfrm>
          <a:prstGeom prst="rect">
            <a:avLst/>
          </a:prstGeom>
          <a:solidFill>
            <a:srgbClr val="60B5CC"/>
          </a:solidFill>
          <a:ln w="48000">
            <a:solidFill>
              <a:srgbClr val="FFFFFF"/>
            </a:solidFill>
          </a:ln>
        </p:spPr>
        <p:txBody>
          <a:bodyPr lIns="45719" rIns="45719" anchor="ctr"/>
          <a:lstStyle/>
          <a:p>
            <a:pPr algn="ctr">
              <a:defRPr>
                <a:solidFill>
                  <a:srgbClr val="FFFFFF"/>
                </a:solidFill>
              </a:defRPr>
            </a:pPr>
            <a:endParaRPr/>
          </a:p>
        </p:txBody>
      </p:sp>
      <p:pic>
        <p:nvPicPr>
          <p:cNvPr id="766" name="image68-filtered.png" descr="image68-filtered.png"/>
          <p:cNvPicPr>
            <a:picLocks noChangeAspect="1"/>
          </p:cNvPicPr>
          <p:nvPr/>
        </p:nvPicPr>
        <p:blipFill>
          <a:blip r:embed="rId2"/>
          <a:stretch>
            <a:fillRect/>
          </a:stretch>
        </p:blipFill>
        <p:spPr>
          <a:xfrm>
            <a:off x="723900" y="2047875"/>
            <a:ext cx="1981200" cy="1009650"/>
          </a:xfrm>
          <a:prstGeom prst="rect">
            <a:avLst/>
          </a:prstGeom>
          <a:ln w="12700">
            <a:miter lim="400000"/>
          </a:ln>
        </p:spPr>
      </p:pic>
      <p:sp>
        <p:nvSpPr>
          <p:cNvPr id="767" name="矩形"/>
          <p:cNvSpPr/>
          <p:nvPr/>
        </p:nvSpPr>
        <p:spPr>
          <a:xfrm>
            <a:off x="5727700" y="2233613"/>
            <a:ext cx="1411288" cy="388938"/>
          </a:xfrm>
          <a:prstGeom prst="rect">
            <a:avLst/>
          </a:prstGeom>
          <a:solidFill>
            <a:srgbClr val="FF9900"/>
          </a:solidFill>
          <a:ln w="12700">
            <a:miter lim="400000"/>
          </a:ln>
        </p:spPr>
        <p:txBody>
          <a:bodyPr lIns="45719" rIns="45719" anchor="ctr"/>
          <a:lstStyle/>
          <a:p>
            <a:endParaRPr/>
          </a:p>
        </p:txBody>
      </p:sp>
      <p:sp>
        <p:nvSpPr>
          <p:cNvPr id="768" name="space"/>
          <p:cNvSpPr txBox="1"/>
          <p:nvPr/>
        </p:nvSpPr>
        <p:spPr>
          <a:xfrm>
            <a:off x="6030473" y="2625725"/>
            <a:ext cx="781929"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000">
                <a:solidFill>
                  <a:srgbClr val="FF9900"/>
                </a:solidFill>
              </a:defRPr>
            </a:lvl1pPr>
          </a:lstStyle>
          <a:p>
            <a:r>
              <a:t>space</a:t>
            </a:r>
          </a:p>
        </p:txBody>
      </p:sp>
      <p:pic>
        <p:nvPicPr>
          <p:cNvPr id="769" name="image69-filtered.png" descr="image69-filtered.png"/>
          <p:cNvPicPr>
            <a:picLocks noChangeAspect="1"/>
          </p:cNvPicPr>
          <p:nvPr/>
        </p:nvPicPr>
        <p:blipFill>
          <a:blip r:embed="rId3"/>
          <a:stretch>
            <a:fillRect/>
          </a:stretch>
        </p:blipFill>
        <p:spPr>
          <a:xfrm>
            <a:off x="249238" y="5051425"/>
            <a:ext cx="5202238" cy="927100"/>
          </a:xfrm>
          <a:prstGeom prst="rect">
            <a:avLst/>
          </a:prstGeom>
          <a:ln w="12700">
            <a:miter lim="400000"/>
          </a:ln>
        </p:spPr>
      </p:pic>
      <p:pic>
        <p:nvPicPr>
          <p:cNvPr id="770" name="image65.tif" descr="image65.tif"/>
          <p:cNvPicPr>
            <a:picLocks noChangeAspect="1"/>
          </p:cNvPicPr>
          <p:nvPr/>
        </p:nvPicPr>
        <p:blipFill>
          <a:blip r:embed="rId4"/>
          <a:stretch>
            <a:fillRect/>
          </a:stretch>
        </p:blipFill>
        <p:spPr>
          <a:xfrm>
            <a:off x="0" y="4471987"/>
            <a:ext cx="5567363" cy="1790701"/>
          </a:xfrm>
          <a:prstGeom prst="rect">
            <a:avLst/>
          </a:prstGeom>
          <a:ln w="12700">
            <a:miter lim="400000"/>
          </a:ln>
        </p:spPr>
      </p:pic>
      <p:pic>
        <p:nvPicPr>
          <p:cNvPr id="771" name="image65.tif" descr="image65.tif"/>
          <p:cNvPicPr>
            <a:picLocks noChangeAspect="1"/>
          </p:cNvPicPr>
          <p:nvPr/>
        </p:nvPicPr>
        <p:blipFill>
          <a:blip r:embed="rId4"/>
          <a:stretch>
            <a:fillRect/>
          </a:stretch>
        </p:blipFill>
        <p:spPr>
          <a:xfrm>
            <a:off x="0" y="1524000"/>
            <a:ext cx="5567363" cy="1790700"/>
          </a:xfrm>
          <a:prstGeom prst="rect">
            <a:avLst/>
          </a:prstGeom>
          <a:ln w="12700">
            <a:miter lim="400000"/>
          </a:ln>
        </p:spPr>
      </p:pic>
      <p:sp>
        <p:nvSpPr>
          <p:cNvPr id="772" name="圆形"/>
          <p:cNvSpPr/>
          <p:nvPr/>
        </p:nvSpPr>
        <p:spPr>
          <a:xfrm>
            <a:off x="1665288" y="4929187"/>
            <a:ext cx="104777" cy="103189"/>
          </a:xfrm>
          <a:prstGeom prst="ellipse">
            <a:avLst/>
          </a:prstGeom>
          <a:solidFill>
            <a:srgbClr val="FF9933"/>
          </a:solidFill>
          <a:ln>
            <a:solidFill>
              <a:srgbClr val="000000"/>
            </a:solidFill>
          </a:ln>
        </p:spPr>
        <p:txBody>
          <a:bodyPr lIns="45719" rIns="45719" anchor="ctr"/>
          <a:lstStyle/>
          <a:p>
            <a:endParaRPr/>
          </a:p>
        </p:txBody>
      </p:sp>
      <p:sp>
        <p:nvSpPr>
          <p:cNvPr id="773" name="圆形"/>
          <p:cNvSpPr/>
          <p:nvPr/>
        </p:nvSpPr>
        <p:spPr>
          <a:xfrm>
            <a:off x="1665288" y="1979613"/>
            <a:ext cx="104777" cy="101601"/>
          </a:xfrm>
          <a:prstGeom prst="ellipse">
            <a:avLst/>
          </a:prstGeom>
          <a:solidFill>
            <a:srgbClr val="FF9933"/>
          </a:solidFill>
          <a:ln>
            <a:solidFill>
              <a:srgbClr val="000000"/>
            </a:solidFill>
          </a:ln>
        </p:spPr>
        <p:txBody>
          <a:bodyPr lIns="45719" rIns="45719" anchor="ctr"/>
          <a:lstStyle/>
          <a:p>
            <a:endParaRPr/>
          </a:p>
        </p:txBody>
      </p:sp>
      <p:sp>
        <p:nvSpPr>
          <p:cNvPr id="774" name="Gaussian Blur and Bilateral Filter"/>
          <p:cNvSpPr txBox="1">
            <a:spLocks noGrp="1"/>
          </p:cNvSpPr>
          <p:nvPr>
            <p:ph type="title"/>
          </p:nvPr>
        </p:nvSpPr>
        <p:spPr>
          <a:xfrm>
            <a:off x="304799" y="-152400"/>
            <a:ext cx="8402640" cy="1219200"/>
          </a:xfrm>
          <a:prstGeom prst="rect">
            <a:avLst/>
          </a:prstGeom>
        </p:spPr>
        <p:txBody>
          <a:bodyPr/>
          <a:lstStyle>
            <a:lvl1pPr defTabSz="841247">
              <a:defRPr sz="4140"/>
            </a:lvl1pPr>
          </a:lstStyle>
          <a:p>
            <a:r>
              <a:t>Gaussian Blur and Bilateral Filter</a:t>
            </a:r>
          </a:p>
        </p:txBody>
      </p:sp>
      <p:sp>
        <p:nvSpPr>
          <p:cNvPr id="775" name="矩形"/>
          <p:cNvSpPr/>
          <p:nvPr/>
        </p:nvSpPr>
        <p:spPr>
          <a:xfrm>
            <a:off x="5703887" y="5029200"/>
            <a:ext cx="1458913" cy="388939"/>
          </a:xfrm>
          <a:prstGeom prst="rect">
            <a:avLst/>
          </a:prstGeom>
          <a:solidFill>
            <a:srgbClr val="FF9900"/>
          </a:solidFill>
          <a:ln w="12700">
            <a:miter lim="400000"/>
          </a:ln>
        </p:spPr>
        <p:txBody>
          <a:bodyPr lIns="45719" rIns="45719" anchor="ctr"/>
          <a:lstStyle/>
          <a:p>
            <a:endParaRPr/>
          </a:p>
        </p:txBody>
      </p:sp>
      <p:sp>
        <p:nvSpPr>
          <p:cNvPr id="776" name="space"/>
          <p:cNvSpPr txBox="1"/>
          <p:nvPr/>
        </p:nvSpPr>
        <p:spPr>
          <a:xfrm>
            <a:off x="6030473" y="5421312"/>
            <a:ext cx="781929"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000">
                <a:solidFill>
                  <a:srgbClr val="FF9900"/>
                </a:solidFill>
              </a:defRPr>
            </a:lvl1pPr>
          </a:lstStyle>
          <a:p>
            <a:r>
              <a:t>space</a:t>
            </a:r>
          </a:p>
        </p:txBody>
      </p:sp>
      <p:sp>
        <p:nvSpPr>
          <p:cNvPr id="777" name="矩形"/>
          <p:cNvSpPr/>
          <p:nvPr/>
        </p:nvSpPr>
        <p:spPr>
          <a:xfrm>
            <a:off x="7181850" y="5029200"/>
            <a:ext cx="1546225" cy="388939"/>
          </a:xfrm>
          <a:prstGeom prst="rect">
            <a:avLst/>
          </a:prstGeom>
          <a:solidFill>
            <a:srgbClr val="0099CC"/>
          </a:solidFill>
          <a:ln w="12700">
            <a:miter lim="400000"/>
          </a:ln>
        </p:spPr>
        <p:txBody>
          <a:bodyPr lIns="45719" rIns="45719" anchor="ctr"/>
          <a:lstStyle/>
          <a:p>
            <a:endParaRPr/>
          </a:p>
        </p:txBody>
      </p:sp>
      <p:sp>
        <p:nvSpPr>
          <p:cNvPr id="778" name="Intensity"/>
          <p:cNvSpPr txBox="1"/>
          <p:nvPr/>
        </p:nvSpPr>
        <p:spPr>
          <a:xfrm>
            <a:off x="7429135" y="5421312"/>
            <a:ext cx="1050068"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000">
                <a:solidFill>
                  <a:srgbClr val="FF2600"/>
                </a:solidFill>
              </a:defRPr>
            </a:lvl1pPr>
          </a:lstStyle>
          <a:p>
            <a:r>
              <a:t>Intensity</a:t>
            </a:r>
          </a:p>
        </p:txBody>
      </p:sp>
      <p:sp>
        <p:nvSpPr>
          <p:cNvPr id="779" name="矩形"/>
          <p:cNvSpPr/>
          <p:nvPr/>
        </p:nvSpPr>
        <p:spPr>
          <a:xfrm>
            <a:off x="4857750" y="4873625"/>
            <a:ext cx="376239" cy="769939"/>
          </a:xfrm>
          <a:prstGeom prst="rect">
            <a:avLst/>
          </a:prstGeom>
          <a:solidFill>
            <a:srgbClr val="FF40FF"/>
          </a:solidFill>
          <a:ln w="12700">
            <a:miter lim="400000"/>
          </a:ln>
        </p:spPr>
        <p:txBody>
          <a:bodyPr lIns="45719" rIns="45719" anchor="ctr"/>
          <a:lstStyle/>
          <a:p>
            <a:endParaRPr/>
          </a:p>
        </p:txBody>
      </p:sp>
      <p:sp>
        <p:nvSpPr>
          <p:cNvPr id="780" name="normalization"/>
          <p:cNvSpPr txBox="1"/>
          <p:nvPr/>
        </p:nvSpPr>
        <p:spPr>
          <a:xfrm>
            <a:off x="4199602" y="5699125"/>
            <a:ext cx="1614746"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000">
                <a:solidFill>
                  <a:srgbClr val="FF40FF"/>
                </a:solidFill>
              </a:defRPr>
            </a:lvl1pPr>
          </a:lstStyle>
          <a:p>
            <a:r>
              <a:t>normalization</a:t>
            </a:r>
          </a:p>
        </p:txBody>
      </p:sp>
      <p:sp>
        <p:nvSpPr>
          <p:cNvPr id="781" name="Gaussian blur"/>
          <p:cNvSpPr txBox="1"/>
          <p:nvPr/>
        </p:nvSpPr>
        <p:spPr>
          <a:xfrm>
            <a:off x="269696" y="1066800"/>
            <a:ext cx="1984733" cy="459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400"/>
            </a:lvl1pPr>
          </a:lstStyle>
          <a:p>
            <a:r>
              <a:t>Gaussian blur</a:t>
            </a:r>
          </a:p>
        </p:txBody>
      </p:sp>
      <p:pic>
        <p:nvPicPr>
          <p:cNvPr id="782" name="image66.pdf" descr="image66.pdf"/>
          <p:cNvPicPr>
            <a:picLocks noChangeAspect="1"/>
          </p:cNvPicPr>
          <p:nvPr/>
        </p:nvPicPr>
        <p:blipFill>
          <a:blip r:embed="rId5"/>
          <a:stretch>
            <a:fillRect/>
          </a:stretch>
        </p:blipFill>
        <p:spPr>
          <a:xfrm>
            <a:off x="3619500" y="4903787"/>
            <a:ext cx="5410201" cy="746126"/>
          </a:xfrm>
          <a:prstGeom prst="rect">
            <a:avLst/>
          </a:prstGeom>
          <a:ln w="12700">
            <a:miter lim="400000"/>
          </a:ln>
        </p:spPr>
      </p:pic>
      <p:sp>
        <p:nvSpPr>
          <p:cNvPr id="783" name="Bilateral filter [Aurich 95, Smith 97, Tomasi 98]"/>
          <p:cNvSpPr txBox="1"/>
          <p:nvPr/>
        </p:nvSpPr>
        <p:spPr>
          <a:xfrm>
            <a:off x="228600" y="3763962"/>
            <a:ext cx="3390935" cy="739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400"/>
            </a:pPr>
            <a:r>
              <a:t>Bilateral filter</a:t>
            </a:r>
            <a:br/>
            <a:r>
              <a:rPr sz="1800">
                <a:solidFill>
                  <a:srgbClr val="808080"/>
                </a:solidFill>
              </a:rPr>
              <a:t>[Aurich 95, Smith 97, Tomasi 98]</a:t>
            </a:r>
          </a:p>
        </p:txBody>
      </p:sp>
      <p:sp>
        <p:nvSpPr>
          <p:cNvPr id="784" name="线条"/>
          <p:cNvSpPr/>
          <p:nvPr/>
        </p:nvSpPr>
        <p:spPr>
          <a:xfrm>
            <a:off x="1066800" y="3319462"/>
            <a:ext cx="1295400" cy="1"/>
          </a:xfrm>
          <a:prstGeom prst="line">
            <a:avLst/>
          </a:prstGeom>
          <a:ln w="38100">
            <a:solidFill>
              <a:srgbClr val="FF9900"/>
            </a:solidFill>
            <a:headEnd type="triangle"/>
            <a:tailEnd type="triangle"/>
          </a:ln>
        </p:spPr>
        <p:txBody>
          <a:bodyPr lIns="0" tIns="0" rIns="0" bIns="0"/>
          <a:lstStyle/>
          <a:p>
            <a:pPr defTabSz="457200">
              <a:defRPr sz="1200">
                <a:latin typeface="+mj-lt"/>
                <a:ea typeface="+mj-ea"/>
                <a:cs typeface="+mj-cs"/>
                <a:sym typeface="Helvetica"/>
              </a:defRPr>
            </a:pPr>
            <a:endParaRPr/>
          </a:p>
        </p:txBody>
      </p:sp>
      <p:sp>
        <p:nvSpPr>
          <p:cNvPr id="785" name="space"/>
          <p:cNvSpPr txBox="1"/>
          <p:nvPr/>
        </p:nvSpPr>
        <p:spPr>
          <a:xfrm>
            <a:off x="1357425" y="3136900"/>
            <a:ext cx="714150" cy="37084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a:solidFill>
                  <a:srgbClr val="FF9900"/>
                </a:solidFill>
              </a:defRPr>
            </a:lvl1pPr>
          </a:lstStyle>
          <a:p>
            <a:r>
              <a:t>space</a:t>
            </a:r>
          </a:p>
        </p:txBody>
      </p:sp>
      <p:sp>
        <p:nvSpPr>
          <p:cNvPr id="786" name="线条"/>
          <p:cNvSpPr/>
          <p:nvPr/>
        </p:nvSpPr>
        <p:spPr>
          <a:xfrm>
            <a:off x="1066800" y="6272212"/>
            <a:ext cx="1295400" cy="1"/>
          </a:xfrm>
          <a:prstGeom prst="line">
            <a:avLst/>
          </a:prstGeom>
          <a:ln w="38100">
            <a:solidFill>
              <a:srgbClr val="FF9900"/>
            </a:solidFill>
            <a:headEnd type="triangle"/>
            <a:tailEnd type="triangle"/>
          </a:ln>
        </p:spPr>
        <p:txBody>
          <a:bodyPr lIns="0" tIns="0" rIns="0" bIns="0"/>
          <a:lstStyle/>
          <a:p>
            <a:pPr defTabSz="457200">
              <a:defRPr sz="1200">
                <a:latin typeface="+mj-lt"/>
                <a:ea typeface="+mj-ea"/>
                <a:cs typeface="+mj-cs"/>
                <a:sym typeface="Helvetica"/>
              </a:defRPr>
            </a:pPr>
            <a:endParaRPr/>
          </a:p>
        </p:txBody>
      </p:sp>
      <p:sp>
        <p:nvSpPr>
          <p:cNvPr id="787" name="space"/>
          <p:cNvSpPr txBox="1"/>
          <p:nvPr/>
        </p:nvSpPr>
        <p:spPr>
          <a:xfrm>
            <a:off x="1357425" y="6089650"/>
            <a:ext cx="714150" cy="37084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a:solidFill>
                  <a:srgbClr val="FF9900"/>
                </a:solidFill>
              </a:defRPr>
            </a:lvl1pPr>
          </a:lstStyle>
          <a:p>
            <a:r>
              <a:t>space</a:t>
            </a:r>
          </a:p>
        </p:txBody>
      </p:sp>
      <p:sp>
        <p:nvSpPr>
          <p:cNvPr id="788" name="线条"/>
          <p:cNvSpPr/>
          <p:nvPr/>
        </p:nvSpPr>
        <p:spPr>
          <a:xfrm flipH="1">
            <a:off x="2940049" y="4627563"/>
            <a:ext cx="1590" cy="1295401"/>
          </a:xfrm>
          <a:prstGeom prst="line">
            <a:avLst/>
          </a:prstGeom>
          <a:ln w="38100">
            <a:solidFill>
              <a:srgbClr val="0099CC"/>
            </a:solidFill>
            <a:headEnd type="triangle"/>
            <a:tailEnd type="triangle"/>
          </a:ln>
        </p:spPr>
        <p:txBody>
          <a:bodyPr lIns="0" tIns="0" rIns="0" bIns="0"/>
          <a:lstStyle/>
          <a:p>
            <a:pPr defTabSz="457200">
              <a:defRPr sz="1200">
                <a:latin typeface="+mj-lt"/>
                <a:ea typeface="+mj-ea"/>
                <a:cs typeface="+mj-cs"/>
                <a:sym typeface="Helvetica"/>
              </a:defRPr>
            </a:pPr>
            <a:endParaRPr/>
          </a:p>
        </p:txBody>
      </p:sp>
      <p:sp>
        <p:nvSpPr>
          <p:cNvPr id="789" name="Intensity"/>
          <p:cNvSpPr txBox="1"/>
          <p:nvPr/>
        </p:nvSpPr>
        <p:spPr>
          <a:xfrm rot="5400000">
            <a:off x="2462352" y="5089842"/>
            <a:ext cx="955476" cy="37084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a:solidFill>
                  <a:srgbClr val="0099CC"/>
                </a:solidFill>
              </a:defRPr>
            </a:lvl1pPr>
          </a:lstStyle>
          <a:p>
            <a:r>
              <a:t>Intensity</a:t>
            </a:r>
          </a:p>
        </p:txBody>
      </p:sp>
      <p:sp>
        <p:nvSpPr>
          <p:cNvPr id="790" name="p"/>
          <p:cNvSpPr txBox="1"/>
          <p:nvPr/>
        </p:nvSpPr>
        <p:spPr>
          <a:xfrm>
            <a:off x="1670050" y="1614487"/>
            <a:ext cx="231277" cy="34843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latin typeface="Times New Roman"/>
                <a:ea typeface="Times New Roman"/>
                <a:cs typeface="Times New Roman"/>
                <a:sym typeface="Times New Roman"/>
              </a:defRPr>
            </a:lvl1pPr>
          </a:lstStyle>
          <a:p>
            <a:r>
              <a:t>p</a:t>
            </a:r>
          </a:p>
        </p:txBody>
      </p:sp>
      <p:sp>
        <p:nvSpPr>
          <p:cNvPr id="791" name="p"/>
          <p:cNvSpPr txBox="1"/>
          <p:nvPr/>
        </p:nvSpPr>
        <p:spPr>
          <a:xfrm>
            <a:off x="1676400" y="4586287"/>
            <a:ext cx="231277" cy="34843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latin typeface="Times New Roman"/>
                <a:ea typeface="Times New Roman"/>
                <a:cs typeface="Times New Roman"/>
                <a:sym typeface="Times New Roman"/>
              </a:defRPr>
            </a:lvl1pPr>
          </a:lstStyle>
          <a:p>
            <a:r>
              <a:t>p</a:t>
            </a:r>
          </a:p>
        </p:txBody>
      </p:sp>
      <p:sp>
        <p:nvSpPr>
          <p:cNvPr id="792" name="q"/>
          <p:cNvSpPr txBox="1"/>
          <p:nvPr/>
        </p:nvSpPr>
        <p:spPr>
          <a:xfrm>
            <a:off x="1143000" y="2286000"/>
            <a:ext cx="231277" cy="34842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latin typeface="Times New Roman"/>
                <a:ea typeface="Times New Roman"/>
                <a:cs typeface="Times New Roman"/>
                <a:sym typeface="Times New Roman"/>
              </a:defRPr>
            </a:lvl1pPr>
          </a:lstStyle>
          <a:p>
            <a:r>
              <a:t>q</a:t>
            </a:r>
          </a:p>
        </p:txBody>
      </p:sp>
      <p:sp>
        <p:nvSpPr>
          <p:cNvPr id="793" name="圆形"/>
          <p:cNvSpPr/>
          <p:nvPr/>
        </p:nvSpPr>
        <p:spPr>
          <a:xfrm>
            <a:off x="1352550" y="2647950"/>
            <a:ext cx="76200" cy="76200"/>
          </a:xfrm>
          <a:prstGeom prst="ellipse">
            <a:avLst/>
          </a:prstGeom>
          <a:solidFill>
            <a:srgbClr val="000000"/>
          </a:solidFill>
          <a:ln>
            <a:solidFill>
              <a:srgbClr val="000000"/>
            </a:solidFill>
          </a:ln>
        </p:spPr>
        <p:txBody>
          <a:bodyPr lIns="45719" rIns="45719" anchor="ctr"/>
          <a:lstStyle/>
          <a:p>
            <a:endParaRPr/>
          </a:p>
        </p:txBody>
      </p:sp>
      <p:sp>
        <p:nvSpPr>
          <p:cNvPr id="794" name="圆形"/>
          <p:cNvSpPr/>
          <p:nvPr/>
        </p:nvSpPr>
        <p:spPr>
          <a:xfrm>
            <a:off x="1352550" y="5610225"/>
            <a:ext cx="76200" cy="76200"/>
          </a:xfrm>
          <a:prstGeom prst="ellipse">
            <a:avLst/>
          </a:prstGeom>
          <a:solidFill>
            <a:srgbClr val="000000"/>
          </a:solidFill>
          <a:ln>
            <a:solidFill>
              <a:srgbClr val="000000"/>
            </a:solidFill>
          </a:ln>
        </p:spPr>
        <p:txBody>
          <a:bodyPr lIns="45719" rIns="45719" anchor="ctr"/>
          <a:lstStyle/>
          <a:p>
            <a:endParaRPr/>
          </a:p>
        </p:txBody>
      </p:sp>
      <p:sp>
        <p:nvSpPr>
          <p:cNvPr id="795" name="q"/>
          <p:cNvSpPr txBox="1"/>
          <p:nvPr/>
        </p:nvSpPr>
        <p:spPr>
          <a:xfrm>
            <a:off x="1143000" y="5257800"/>
            <a:ext cx="231277" cy="34842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latin typeface="Times New Roman"/>
                <a:ea typeface="Times New Roman"/>
                <a:cs typeface="Times New Roman"/>
                <a:sym typeface="Times New Roman"/>
              </a:defRPr>
            </a:lvl1pPr>
          </a:lstStyle>
          <a:p>
            <a:r>
              <a:t>q</a:t>
            </a:r>
          </a:p>
        </p:txBody>
      </p:sp>
      <p:pic>
        <p:nvPicPr>
          <p:cNvPr id="796" name="image67.pdf" descr="image67.pdf"/>
          <p:cNvPicPr>
            <a:picLocks noChangeAspect="1"/>
          </p:cNvPicPr>
          <p:nvPr/>
        </p:nvPicPr>
        <p:blipFill>
          <a:blip r:embed="rId6"/>
          <a:stretch>
            <a:fillRect/>
          </a:stretch>
        </p:blipFill>
        <p:spPr>
          <a:xfrm>
            <a:off x="4267200" y="2209800"/>
            <a:ext cx="3181350" cy="646114"/>
          </a:xfrm>
          <a:prstGeom prst="rect">
            <a:avLst/>
          </a:prstGeom>
          <a:ln w="12700">
            <a:miter lim="400000"/>
          </a:ln>
        </p:spPr>
      </p:pic>
      <p:sp>
        <p:nvSpPr>
          <p:cNvPr id="797" name="线条"/>
          <p:cNvSpPr/>
          <p:nvPr/>
        </p:nvSpPr>
        <p:spPr>
          <a:xfrm flipH="1">
            <a:off x="6400799" y="3124199"/>
            <a:ext cx="1589" cy="1676402"/>
          </a:xfrm>
          <a:prstGeom prst="line">
            <a:avLst/>
          </a:prstGeom>
          <a:ln w="76200">
            <a:solidFill>
              <a:srgbClr val="000000"/>
            </a:solidFill>
            <a:headEnd type="triangle"/>
            <a:tailEnd type="triangle"/>
          </a:ln>
        </p:spPr>
        <p:txBody>
          <a:bodyPr lIns="0" tIns="0" rIns="0" bIns="0"/>
          <a:lstStyle/>
          <a:p>
            <a:pPr defTabSz="457200">
              <a:defRPr sz="1200">
                <a:latin typeface="+mj-lt"/>
                <a:ea typeface="+mj-ea"/>
                <a:cs typeface="+mj-cs"/>
                <a:sym typeface="Helvetica"/>
              </a:defRPr>
            </a:pPr>
            <a:endParaRPr/>
          </a:p>
        </p:txBody>
      </p:sp>
      <p:sp>
        <p:nvSpPr>
          <p:cNvPr id="798" name="线条"/>
          <p:cNvSpPr/>
          <p:nvPr/>
        </p:nvSpPr>
        <p:spPr>
          <a:xfrm>
            <a:off x="7620000" y="3124199"/>
            <a:ext cx="1066801" cy="1676402"/>
          </a:xfrm>
          <a:prstGeom prst="line">
            <a:avLst/>
          </a:prstGeom>
          <a:ln w="76200">
            <a:solidFill>
              <a:srgbClr val="000000"/>
            </a:solidFill>
            <a:headEnd type="triangle"/>
            <a:tailEnd type="triangle"/>
          </a:ln>
        </p:spPr>
        <p:txBody>
          <a:bodyPr lIns="0" tIns="0" rIns="0" bIns="0"/>
          <a:lstStyle/>
          <a:p>
            <a:pPr defTabSz="457200">
              <a:defRPr sz="1200">
                <a:latin typeface="+mj-lt"/>
                <a:ea typeface="+mj-ea"/>
                <a:cs typeface="+mj-cs"/>
                <a:sym typeface="Helvetica"/>
              </a:defRPr>
            </a:pPr>
            <a:endParaRPr/>
          </a:p>
        </p:txBody>
      </p:sp>
      <p:sp>
        <p:nvSpPr>
          <p:cNvPr id="799" name="线条"/>
          <p:cNvSpPr/>
          <p:nvPr/>
        </p:nvSpPr>
        <p:spPr>
          <a:xfrm flipH="1">
            <a:off x="5507038" y="3124199"/>
            <a:ext cx="1588" cy="1676401"/>
          </a:xfrm>
          <a:prstGeom prst="line">
            <a:avLst/>
          </a:prstGeom>
          <a:ln w="76200">
            <a:solidFill>
              <a:srgbClr val="000000"/>
            </a:solidFill>
            <a:headEnd type="triangle"/>
            <a:tailEnd type="triangle"/>
          </a:ln>
        </p:spPr>
        <p:txBody>
          <a:bodyPr lIns="0" tIns="0" rIns="0" bIns="0"/>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14361911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矩形"/>
          <p:cNvSpPr/>
          <p:nvPr/>
        </p:nvSpPr>
        <p:spPr>
          <a:xfrm>
            <a:off x="395535" y="1052736"/>
            <a:ext cx="8280922" cy="5071713"/>
          </a:xfrm>
          <a:prstGeom prst="rect">
            <a:avLst/>
          </a:prstGeom>
          <a:solidFill>
            <a:srgbClr val="60B5CC"/>
          </a:solidFill>
          <a:ln w="48000">
            <a:solidFill>
              <a:srgbClr val="FFFFFF"/>
            </a:solidFill>
          </a:ln>
        </p:spPr>
        <p:txBody>
          <a:bodyPr lIns="45719" rIns="45719" anchor="ctr"/>
          <a:lstStyle/>
          <a:p>
            <a:pPr algn="ctr">
              <a:defRPr>
                <a:solidFill>
                  <a:srgbClr val="FFFFFF"/>
                </a:solidFill>
              </a:defRPr>
            </a:pPr>
            <a:endParaRPr/>
          </a:p>
        </p:txBody>
      </p:sp>
      <p:sp>
        <p:nvSpPr>
          <p:cNvPr id="802" name="矩形"/>
          <p:cNvSpPr/>
          <p:nvPr/>
        </p:nvSpPr>
        <p:spPr>
          <a:xfrm rot="10800000" flipH="1">
            <a:off x="-152400" y="2343150"/>
            <a:ext cx="9448800" cy="179389"/>
          </a:xfrm>
          <a:prstGeom prst="rect">
            <a:avLst/>
          </a:prstGeom>
          <a:gradFill>
            <a:gsLst>
              <a:gs pos="0">
                <a:srgbClr val="000000"/>
              </a:gs>
              <a:gs pos="100000">
                <a:srgbClr val="000000">
                  <a:alpha val="0"/>
                </a:srgbClr>
              </a:gs>
            </a:gsLst>
            <a:lin ang="5400000"/>
          </a:gradFill>
          <a:ln w="12700">
            <a:miter lim="400000"/>
          </a:ln>
        </p:spPr>
        <p:txBody>
          <a:bodyPr lIns="45719" rIns="45719" anchor="ctr"/>
          <a:lstStyle/>
          <a:p>
            <a:endParaRPr/>
          </a:p>
        </p:txBody>
      </p:sp>
      <p:sp>
        <p:nvSpPr>
          <p:cNvPr id="803" name="矩形"/>
          <p:cNvSpPr/>
          <p:nvPr/>
        </p:nvSpPr>
        <p:spPr>
          <a:xfrm>
            <a:off x="-152400" y="2495550"/>
            <a:ext cx="9448800" cy="4362450"/>
          </a:xfrm>
          <a:prstGeom prst="rect">
            <a:avLst/>
          </a:prstGeom>
          <a:solidFill>
            <a:srgbClr val="000000"/>
          </a:solidFill>
          <a:ln w="12700">
            <a:miter lim="400000"/>
          </a:ln>
        </p:spPr>
        <p:txBody>
          <a:bodyPr lIns="45719" rIns="45719" anchor="ctr"/>
          <a:lstStyle/>
          <a:p>
            <a:endParaRPr/>
          </a:p>
        </p:txBody>
      </p:sp>
      <p:pic>
        <p:nvPicPr>
          <p:cNvPr id="804" name="image70.png" descr="image70.png"/>
          <p:cNvPicPr>
            <a:picLocks noChangeAspect="1"/>
          </p:cNvPicPr>
          <p:nvPr/>
        </p:nvPicPr>
        <p:blipFill>
          <a:blip r:embed="rId2"/>
          <a:stretch>
            <a:fillRect/>
          </a:stretch>
        </p:blipFill>
        <p:spPr>
          <a:xfrm>
            <a:off x="6324600" y="3105150"/>
            <a:ext cx="2819400" cy="2201864"/>
          </a:xfrm>
          <a:prstGeom prst="rect">
            <a:avLst/>
          </a:prstGeom>
          <a:ln w="12700">
            <a:miter lim="400000"/>
          </a:ln>
        </p:spPr>
      </p:pic>
      <p:sp>
        <p:nvSpPr>
          <p:cNvPr id="805" name="椭圆形"/>
          <p:cNvSpPr/>
          <p:nvPr/>
        </p:nvSpPr>
        <p:spPr>
          <a:xfrm>
            <a:off x="7543800" y="3562350"/>
            <a:ext cx="152400" cy="76200"/>
          </a:xfrm>
          <a:prstGeom prst="ellipse">
            <a:avLst/>
          </a:prstGeom>
          <a:ln w="38100">
            <a:solidFill>
              <a:srgbClr val="FFFB2D"/>
            </a:solidFill>
          </a:ln>
          <a:effectLst>
            <a:outerShdw dist="35920" dir="2700000" rotWithShape="0">
              <a:srgbClr val="000000">
                <a:alpha val="50000"/>
              </a:srgbClr>
            </a:outerShdw>
          </a:effectLst>
        </p:spPr>
        <p:txBody>
          <a:bodyPr lIns="45719" rIns="45719" anchor="ctr"/>
          <a:lstStyle/>
          <a:p>
            <a:endParaRPr/>
          </a:p>
        </p:txBody>
      </p:sp>
      <p:sp>
        <p:nvSpPr>
          <p:cNvPr id="806" name="椭圆形"/>
          <p:cNvSpPr/>
          <p:nvPr/>
        </p:nvSpPr>
        <p:spPr>
          <a:xfrm>
            <a:off x="7086600" y="4171950"/>
            <a:ext cx="152400" cy="76200"/>
          </a:xfrm>
          <a:prstGeom prst="ellipse">
            <a:avLst/>
          </a:prstGeom>
          <a:ln w="38100">
            <a:solidFill>
              <a:srgbClr val="000000"/>
            </a:solidFill>
          </a:ln>
          <a:effectLst>
            <a:outerShdw dist="35920" dir="2700000" rotWithShape="0">
              <a:srgbClr val="000000">
                <a:alpha val="50000"/>
              </a:srgbClr>
            </a:outerShdw>
          </a:effectLst>
        </p:spPr>
        <p:txBody>
          <a:bodyPr lIns="45719" rIns="45719" anchor="ctr"/>
          <a:lstStyle/>
          <a:p>
            <a:endParaRPr/>
          </a:p>
        </p:txBody>
      </p:sp>
      <p:sp>
        <p:nvSpPr>
          <p:cNvPr id="807" name="线条"/>
          <p:cNvSpPr/>
          <p:nvPr/>
        </p:nvSpPr>
        <p:spPr>
          <a:xfrm flipV="1">
            <a:off x="7162799" y="4267200"/>
            <a:ext cx="419101" cy="133350"/>
          </a:xfrm>
          <a:prstGeom prst="line">
            <a:avLst/>
          </a:prstGeom>
          <a:ln w="28575">
            <a:solidFill>
              <a:srgbClr val="000000"/>
            </a:solidFill>
            <a:headEnd type="triangle"/>
            <a:tailEnd type="triangle"/>
          </a:ln>
          <a:effectLst>
            <a:outerShdw dist="35920" dir="2700000" rotWithShape="0">
              <a:srgbClr val="000000">
                <a:alpha val="50000"/>
              </a:srgbClr>
            </a:outerShdw>
          </a:effectLst>
        </p:spPr>
        <p:txBody>
          <a:bodyPr lIns="0" tIns="0" rIns="0" bIns="0"/>
          <a:lstStyle/>
          <a:p>
            <a:pPr defTabSz="457200">
              <a:defRPr sz="1200">
                <a:latin typeface="+mj-lt"/>
                <a:ea typeface="+mj-ea"/>
                <a:cs typeface="+mj-cs"/>
                <a:sym typeface="Helvetica"/>
              </a:defRPr>
            </a:pPr>
            <a:endParaRPr/>
          </a:p>
        </p:txBody>
      </p:sp>
      <p:sp>
        <p:nvSpPr>
          <p:cNvPr id="808" name="线条"/>
          <p:cNvSpPr/>
          <p:nvPr/>
        </p:nvSpPr>
        <p:spPr>
          <a:xfrm flipV="1">
            <a:off x="7620000" y="3711575"/>
            <a:ext cx="0" cy="514350"/>
          </a:xfrm>
          <a:prstGeom prst="line">
            <a:avLst/>
          </a:prstGeom>
          <a:ln w="38100">
            <a:solidFill>
              <a:srgbClr val="FFFB2D"/>
            </a:solidFill>
            <a:headEnd type="triangle"/>
            <a:tailEnd type="triangle"/>
          </a:ln>
          <a:effectLst>
            <a:outerShdw dist="35920" dir="2700000" rotWithShape="0">
              <a:srgbClr val="000000">
                <a:alpha val="50000"/>
              </a:srgbClr>
            </a:outerShdw>
          </a:effectLst>
        </p:spPr>
        <p:txBody>
          <a:bodyPr lIns="0" tIns="0" rIns="0" bIns="0"/>
          <a:lstStyle/>
          <a:p>
            <a:pPr defTabSz="457200">
              <a:defRPr sz="1200">
                <a:latin typeface="+mj-lt"/>
                <a:ea typeface="+mj-ea"/>
                <a:cs typeface="+mj-cs"/>
                <a:sym typeface="Helvetica"/>
              </a:defRPr>
            </a:pPr>
            <a:endParaRPr/>
          </a:p>
        </p:txBody>
      </p:sp>
      <p:pic>
        <p:nvPicPr>
          <p:cNvPr id="809" name="image71.pdf" descr="image71.pdf"/>
          <p:cNvPicPr>
            <a:picLocks noChangeAspect="1"/>
          </p:cNvPicPr>
          <p:nvPr/>
        </p:nvPicPr>
        <p:blipFill>
          <a:blip r:embed="rId3"/>
          <a:stretch>
            <a:fillRect/>
          </a:stretch>
        </p:blipFill>
        <p:spPr>
          <a:xfrm>
            <a:off x="6629400" y="4171950"/>
            <a:ext cx="450850" cy="577851"/>
          </a:xfrm>
          <a:prstGeom prst="rect">
            <a:avLst/>
          </a:prstGeom>
          <a:ln w="12700">
            <a:miter lim="400000"/>
          </a:ln>
          <a:effectLst>
            <a:outerShdw blurRad="12700" dist="35921" dir="2700000" rotWithShape="0">
              <a:srgbClr val="000000">
                <a:alpha val="50000"/>
              </a:srgbClr>
            </a:outerShdw>
          </a:effectLst>
        </p:spPr>
      </p:pic>
      <p:pic>
        <p:nvPicPr>
          <p:cNvPr id="810" name="image72.pdf" descr="image72.pdf"/>
          <p:cNvPicPr>
            <a:picLocks noChangeAspect="1"/>
          </p:cNvPicPr>
          <p:nvPr/>
        </p:nvPicPr>
        <p:blipFill>
          <a:blip r:embed="rId4"/>
          <a:stretch>
            <a:fillRect/>
          </a:stretch>
        </p:blipFill>
        <p:spPr>
          <a:xfrm>
            <a:off x="7696200" y="3365500"/>
            <a:ext cx="450850" cy="577851"/>
          </a:xfrm>
          <a:prstGeom prst="rect">
            <a:avLst/>
          </a:prstGeom>
          <a:ln w="12700">
            <a:miter lim="400000"/>
          </a:ln>
          <a:effectLst>
            <a:outerShdw blurRad="12700" dist="35921" dir="2700000" rotWithShape="0">
              <a:srgbClr val="000000">
                <a:alpha val="50000"/>
              </a:srgbClr>
            </a:outerShdw>
          </a:effectLst>
        </p:spPr>
      </p:pic>
      <p:sp>
        <p:nvSpPr>
          <p:cNvPr id="811" name="线条"/>
          <p:cNvSpPr/>
          <p:nvPr/>
        </p:nvSpPr>
        <p:spPr>
          <a:xfrm>
            <a:off x="6715775" y="1962150"/>
            <a:ext cx="551814" cy="2081214"/>
          </a:xfrm>
          <a:custGeom>
            <a:avLst/>
            <a:gdLst/>
            <a:ahLst/>
            <a:cxnLst>
              <a:cxn ang="0">
                <a:pos x="wd2" y="hd2"/>
              </a:cxn>
              <a:cxn ang="5400000">
                <a:pos x="wd2" y="hd2"/>
              </a:cxn>
              <a:cxn ang="10800000">
                <a:pos x="wd2" y="hd2"/>
              </a:cxn>
              <a:cxn ang="16200000">
                <a:pos x="wd2" y="hd2"/>
              </a:cxn>
            </a:cxnLst>
            <a:rect l="0" t="0" r="r" b="b"/>
            <a:pathLst>
              <a:path w="18770" h="21600" extrusionOk="0">
                <a:moveTo>
                  <a:pt x="17798" y="0"/>
                </a:moveTo>
                <a:cubicBezTo>
                  <a:pt x="17744" y="956"/>
                  <a:pt x="20282" y="3460"/>
                  <a:pt x="17366" y="5701"/>
                </a:cubicBezTo>
                <a:cubicBezTo>
                  <a:pt x="14450" y="7941"/>
                  <a:pt x="1112" y="10825"/>
                  <a:pt x="140" y="13477"/>
                </a:cubicBezTo>
                <a:cubicBezTo>
                  <a:pt x="-1318" y="17020"/>
                  <a:pt x="9050" y="19903"/>
                  <a:pt x="11372" y="21600"/>
                </a:cubicBezTo>
              </a:path>
            </a:pathLst>
          </a:custGeom>
          <a:ln w="38100">
            <a:solidFill>
              <a:srgbClr val="F0AD00"/>
            </a:solidFill>
            <a:tailEnd type="triangle"/>
          </a:ln>
          <a:effectLst>
            <a:outerShdw dist="35920" dir="2700000" rotWithShape="0">
              <a:srgbClr val="000000">
                <a:alpha val="50000"/>
              </a:srgbClr>
            </a:outerShdw>
          </a:effectLst>
        </p:spPr>
        <p:txBody>
          <a:bodyPr lIns="45719" rIns="45719" anchor="ctr"/>
          <a:lstStyle/>
          <a:p>
            <a:endParaRPr/>
          </a:p>
        </p:txBody>
      </p:sp>
      <p:sp>
        <p:nvSpPr>
          <p:cNvPr id="812" name="箭头"/>
          <p:cNvSpPr/>
          <p:nvPr/>
        </p:nvSpPr>
        <p:spPr>
          <a:xfrm>
            <a:off x="1752600" y="5543550"/>
            <a:ext cx="5867400" cy="228600"/>
          </a:xfrm>
          <a:prstGeom prst="leftArrow">
            <a:avLst>
              <a:gd name="adj1" fmla="val 31944"/>
              <a:gd name="adj2" fmla="val 250725"/>
            </a:avLst>
          </a:prstGeom>
          <a:solidFill>
            <a:srgbClr val="000000"/>
          </a:solidFill>
          <a:ln w="12700">
            <a:solidFill>
              <a:srgbClr val="000000"/>
            </a:solidFill>
            <a:miter lim="400000"/>
          </a:ln>
        </p:spPr>
        <p:txBody>
          <a:bodyPr lIns="45719" rIns="45719" anchor="ctr"/>
          <a:lstStyle/>
          <a:p>
            <a:endParaRPr/>
          </a:p>
        </p:txBody>
      </p:sp>
      <p:sp>
        <p:nvSpPr>
          <p:cNvPr id="813" name="Bilateral Filter on a Height Field"/>
          <p:cNvSpPr txBox="1">
            <a:spLocks noGrp="1"/>
          </p:cNvSpPr>
          <p:nvPr>
            <p:ph type="title"/>
          </p:nvPr>
        </p:nvSpPr>
        <p:spPr>
          <a:xfrm>
            <a:off x="304799" y="-76200"/>
            <a:ext cx="8402640" cy="1219200"/>
          </a:xfrm>
          <a:prstGeom prst="rect">
            <a:avLst/>
          </a:prstGeom>
        </p:spPr>
        <p:txBody>
          <a:bodyPr/>
          <a:lstStyle>
            <a:lvl1pPr defTabSz="877823">
              <a:defRPr sz="4320"/>
            </a:lvl1pPr>
          </a:lstStyle>
          <a:p>
            <a:r>
              <a:t>Bilateral Filter on a Height Field</a:t>
            </a:r>
          </a:p>
        </p:txBody>
      </p:sp>
      <p:sp>
        <p:nvSpPr>
          <p:cNvPr id="814" name="output"/>
          <p:cNvSpPr txBox="1"/>
          <p:nvPr/>
        </p:nvSpPr>
        <p:spPr>
          <a:xfrm>
            <a:off x="455173" y="5435600"/>
            <a:ext cx="813680"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000"/>
            </a:lvl1pPr>
          </a:lstStyle>
          <a:p>
            <a:r>
              <a:t>output</a:t>
            </a:r>
          </a:p>
        </p:txBody>
      </p:sp>
      <p:sp>
        <p:nvSpPr>
          <p:cNvPr id="815" name="input"/>
          <p:cNvSpPr txBox="1"/>
          <p:nvPr/>
        </p:nvSpPr>
        <p:spPr>
          <a:xfrm>
            <a:off x="8002942" y="5435600"/>
            <a:ext cx="654929"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000"/>
            </a:lvl1pPr>
          </a:lstStyle>
          <a:p>
            <a:r>
              <a:t>input</a:t>
            </a:r>
          </a:p>
        </p:txBody>
      </p:sp>
      <p:pic>
        <p:nvPicPr>
          <p:cNvPr id="816" name="image73.pdf" descr="image73.pdf"/>
          <p:cNvPicPr>
            <a:picLocks noChangeAspect="1"/>
          </p:cNvPicPr>
          <p:nvPr/>
        </p:nvPicPr>
        <p:blipFill>
          <a:blip r:embed="rId5"/>
          <a:stretch>
            <a:fillRect/>
          </a:stretch>
        </p:blipFill>
        <p:spPr>
          <a:xfrm>
            <a:off x="381000" y="1143000"/>
            <a:ext cx="7086600" cy="860425"/>
          </a:xfrm>
          <a:prstGeom prst="rect">
            <a:avLst/>
          </a:prstGeom>
          <a:ln w="12700">
            <a:miter lim="400000"/>
          </a:ln>
        </p:spPr>
      </p:pic>
      <p:grpSp>
        <p:nvGrpSpPr>
          <p:cNvPr id="821" name="成组"/>
          <p:cNvGrpSpPr/>
          <p:nvPr/>
        </p:nvGrpSpPr>
        <p:grpSpPr>
          <a:xfrm>
            <a:off x="4724400" y="1809749"/>
            <a:ext cx="2133600" cy="1933576"/>
            <a:chOff x="0" y="0"/>
            <a:chExt cx="2133600" cy="1933575"/>
          </a:xfrm>
        </p:grpSpPr>
        <p:pic>
          <p:nvPicPr>
            <p:cNvPr id="817" name="image74.png" descr="image74.png"/>
            <p:cNvPicPr>
              <a:picLocks noChangeAspect="1"/>
            </p:cNvPicPr>
            <p:nvPr/>
          </p:nvPicPr>
          <p:blipFill>
            <a:blip r:embed="rId6"/>
            <a:stretch>
              <a:fillRect/>
            </a:stretch>
          </p:blipFill>
          <p:spPr>
            <a:xfrm>
              <a:off x="0" y="838200"/>
              <a:ext cx="1524000" cy="1095375"/>
            </a:xfrm>
            <a:prstGeom prst="rect">
              <a:avLst/>
            </a:prstGeom>
            <a:ln w="12700" cap="flat">
              <a:noFill/>
              <a:miter lim="400000"/>
            </a:ln>
            <a:effectLst/>
          </p:spPr>
        </p:pic>
        <p:sp>
          <p:nvSpPr>
            <p:cNvPr id="818" name="椭圆形"/>
            <p:cNvSpPr/>
            <p:nvPr/>
          </p:nvSpPr>
          <p:spPr>
            <a:xfrm>
              <a:off x="457200" y="1347787"/>
              <a:ext cx="87313" cy="42863"/>
            </a:xfrm>
            <a:prstGeom prst="ellipse">
              <a:avLst/>
            </a:prstGeom>
            <a:noFill/>
            <a:ln w="19050" cap="flat">
              <a:solidFill>
                <a:srgbClr val="000000"/>
              </a:solidFill>
              <a:prstDash val="solid"/>
              <a:round/>
            </a:ln>
            <a:effectLst>
              <a:outerShdw dist="35920" dir="2700000" rotWithShape="0">
                <a:srgbClr val="000000">
                  <a:alpha val="50000"/>
                </a:srgbClr>
              </a:outerShdw>
            </a:effectLst>
          </p:spPr>
          <p:txBody>
            <a:bodyPr wrap="square" lIns="45719" tIns="45719" rIns="45719" bIns="45719" numCol="1" anchor="ctr">
              <a:noAutofit/>
            </a:bodyPr>
            <a:lstStyle/>
            <a:p>
              <a:endParaRPr/>
            </a:p>
          </p:txBody>
        </p:sp>
        <p:sp>
          <p:nvSpPr>
            <p:cNvPr id="819" name="线条"/>
            <p:cNvSpPr/>
            <p:nvPr/>
          </p:nvSpPr>
          <p:spPr>
            <a:xfrm>
              <a:off x="266753" y="381000"/>
              <a:ext cx="952448" cy="839788"/>
            </a:xfrm>
            <a:custGeom>
              <a:avLst/>
              <a:gdLst/>
              <a:ahLst/>
              <a:cxnLst>
                <a:cxn ang="0">
                  <a:pos x="wd2" y="hd2"/>
                </a:cxn>
                <a:cxn ang="5400000">
                  <a:pos x="wd2" y="hd2"/>
                </a:cxn>
                <a:cxn ang="10800000">
                  <a:pos x="wd2" y="hd2"/>
                </a:cxn>
                <a:cxn ang="16200000">
                  <a:pos x="wd2" y="hd2"/>
                </a:cxn>
              </a:cxnLst>
              <a:rect l="0" t="0" r="r" b="b"/>
              <a:pathLst>
                <a:path w="20123" h="21600" extrusionOk="0">
                  <a:moveTo>
                    <a:pt x="20123" y="0"/>
                  </a:moveTo>
                  <a:cubicBezTo>
                    <a:pt x="19385" y="1102"/>
                    <a:pt x="18882" y="4818"/>
                    <a:pt x="15595" y="6574"/>
                  </a:cubicBezTo>
                  <a:cubicBezTo>
                    <a:pt x="14488" y="8534"/>
                    <a:pt x="2548" y="7962"/>
                    <a:pt x="468" y="10535"/>
                  </a:cubicBezTo>
                  <a:cubicBezTo>
                    <a:pt x="-1477" y="13025"/>
                    <a:pt x="3219" y="19313"/>
                    <a:pt x="3957" y="21600"/>
                  </a:cubicBezTo>
                </a:path>
              </a:pathLst>
            </a:custGeom>
            <a:noFill/>
            <a:ln w="38100" cap="flat">
              <a:solidFill>
                <a:srgbClr val="F0AD00"/>
              </a:solidFill>
              <a:prstDash val="solid"/>
              <a:round/>
              <a:tailEnd type="triangle" w="med" len="med"/>
            </a:ln>
            <a:effectLst>
              <a:outerShdw dist="35920" dir="2700000" rotWithShape="0">
                <a:srgbClr val="000000">
                  <a:alpha val="50000"/>
                </a:srgbClr>
              </a:outerShdw>
            </a:effectLst>
          </p:spPr>
          <p:txBody>
            <a:bodyPr wrap="square" lIns="45719" tIns="45719" rIns="45719" bIns="45719" numCol="1" anchor="ctr">
              <a:noAutofit/>
            </a:bodyPr>
            <a:lstStyle/>
            <a:p>
              <a:endParaRPr/>
            </a:p>
          </p:txBody>
        </p:sp>
        <p:sp>
          <p:nvSpPr>
            <p:cNvPr id="820" name="线条"/>
            <p:cNvSpPr/>
            <p:nvPr/>
          </p:nvSpPr>
          <p:spPr>
            <a:xfrm rot="5400000">
              <a:off x="1143000" y="-762000"/>
              <a:ext cx="228600" cy="1752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159"/>
                    <a:pt x="10800" y="2588"/>
                  </a:cubicBezTo>
                  <a:lnTo>
                    <a:pt x="10800" y="8212"/>
                  </a:lnTo>
                  <a:cubicBezTo>
                    <a:pt x="10800" y="9641"/>
                    <a:pt x="15635" y="10800"/>
                    <a:pt x="21600" y="10800"/>
                  </a:cubicBezTo>
                  <a:cubicBezTo>
                    <a:pt x="15635" y="10800"/>
                    <a:pt x="10800" y="11959"/>
                    <a:pt x="10800" y="13388"/>
                  </a:cubicBezTo>
                  <a:lnTo>
                    <a:pt x="10800" y="19012"/>
                  </a:lnTo>
                  <a:cubicBezTo>
                    <a:pt x="10800" y="20441"/>
                    <a:pt x="5965" y="21600"/>
                    <a:pt x="0" y="21600"/>
                  </a:cubicBezTo>
                </a:path>
              </a:pathLst>
            </a:custGeom>
            <a:noFill/>
            <a:ln w="38100" cap="flat">
              <a:solidFill>
                <a:srgbClr val="F0AD00"/>
              </a:solidFill>
              <a:prstDash val="solid"/>
              <a:round/>
            </a:ln>
            <a:effectLst>
              <a:outerShdw dist="35920" dir="2700000" rotWithShape="0">
                <a:srgbClr val="000000">
                  <a:alpha val="50000"/>
                </a:srgbClr>
              </a:outerShdw>
            </a:effectLst>
          </p:spPr>
          <p:txBody>
            <a:bodyPr wrap="square" lIns="45719" tIns="45719" rIns="45719" bIns="45719" numCol="1" anchor="ctr">
              <a:noAutofit/>
            </a:bodyPr>
            <a:lstStyle/>
            <a:p>
              <a:endParaRPr/>
            </a:p>
          </p:txBody>
        </p:sp>
      </p:grpSp>
      <p:grpSp>
        <p:nvGrpSpPr>
          <p:cNvPr id="827" name="成组"/>
          <p:cNvGrpSpPr/>
          <p:nvPr/>
        </p:nvGrpSpPr>
        <p:grpSpPr>
          <a:xfrm>
            <a:off x="0" y="1809749"/>
            <a:ext cx="3048000" cy="3679826"/>
            <a:chOff x="0" y="0"/>
            <a:chExt cx="3048000" cy="3679825"/>
          </a:xfrm>
        </p:grpSpPr>
        <p:pic>
          <p:nvPicPr>
            <p:cNvPr id="822" name="image75.png" descr="image75.png"/>
            <p:cNvPicPr>
              <a:picLocks noChangeAspect="1"/>
            </p:cNvPicPr>
            <p:nvPr/>
          </p:nvPicPr>
          <p:blipFill>
            <a:blip r:embed="rId7"/>
            <a:stretch>
              <a:fillRect/>
            </a:stretch>
          </p:blipFill>
          <p:spPr>
            <a:xfrm>
              <a:off x="0" y="1295400"/>
              <a:ext cx="3048000" cy="2384425"/>
            </a:xfrm>
            <a:prstGeom prst="rect">
              <a:avLst/>
            </a:prstGeom>
            <a:ln w="12700" cap="flat">
              <a:noFill/>
              <a:miter lim="400000"/>
            </a:ln>
            <a:effectLst/>
          </p:spPr>
        </p:pic>
        <p:sp>
          <p:nvSpPr>
            <p:cNvPr id="823" name="椭圆形"/>
            <p:cNvSpPr/>
            <p:nvPr/>
          </p:nvSpPr>
          <p:spPr>
            <a:xfrm>
              <a:off x="1143000" y="1828800"/>
              <a:ext cx="152400" cy="76200"/>
            </a:xfrm>
            <a:prstGeom prst="ellipse">
              <a:avLst/>
            </a:prstGeom>
            <a:noFill/>
            <a:ln w="38100" cap="flat">
              <a:solidFill>
                <a:srgbClr val="FFFB2D"/>
              </a:solidFill>
              <a:prstDash val="solid"/>
              <a:round/>
            </a:ln>
            <a:effectLst>
              <a:outerShdw dist="35920" dir="2700000" rotWithShape="0">
                <a:srgbClr val="000000">
                  <a:alpha val="50000"/>
                </a:srgbClr>
              </a:outerShdw>
            </a:effectLst>
          </p:spPr>
          <p:txBody>
            <a:bodyPr wrap="square" lIns="45719" tIns="45719" rIns="45719" bIns="45719" numCol="1" anchor="ctr">
              <a:noAutofit/>
            </a:bodyPr>
            <a:lstStyle/>
            <a:p>
              <a:endParaRPr/>
            </a:p>
          </p:txBody>
        </p:sp>
        <p:pic>
          <p:nvPicPr>
            <p:cNvPr id="824" name="image76.pdf" descr="image76.pdf"/>
            <p:cNvPicPr>
              <a:picLocks noChangeAspect="1"/>
            </p:cNvPicPr>
            <p:nvPr/>
          </p:nvPicPr>
          <p:blipFill>
            <a:blip r:embed="rId4"/>
            <a:stretch>
              <a:fillRect/>
            </a:stretch>
          </p:blipFill>
          <p:spPr>
            <a:xfrm>
              <a:off x="1295400" y="1631950"/>
              <a:ext cx="450850" cy="577851"/>
            </a:xfrm>
            <a:prstGeom prst="rect">
              <a:avLst/>
            </a:prstGeom>
            <a:ln w="12700" cap="flat">
              <a:noFill/>
              <a:miter lim="400000"/>
            </a:ln>
            <a:effectLst>
              <a:outerShdw blurRad="12700" dist="35921" dir="2700000" rotWithShape="0">
                <a:srgbClr val="000000">
                  <a:alpha val="50000"/>
                </a:srgbClr>
              </a:outerShdw>
            </a:effectLst>
          </p:spPr>
        </p:pic>
        <p:sp>
          <p:nvSpPr>
            <p:cNvPr id="825" name="线条"/>
            <p:cNvSpPr/>
            <p:nvPr/>
          </p:nvSpPr>
          <p:spPr>
            <a:xfrm>
              <a:off x="878084" y="304800"/>
              <a:ext cx="424024" cy="1377950"/>
            </a:xfrm>
            <a:custGeom>
              <a:avLst/>
              <a:gdLst/>
              <a:ahLst/>
              <a:cxnLst>
                <a:cxn ang="0">
                  <a:pos x="wd2" y="hd2"/>
                </a:cxn>
                <a:cxn ang="5400000">
                  <a:pos x="wd2" y="hd2"/>
                </a:cxn>
                <a:cxn ang="10800000">
                  <a:pos x="wd2" y="hd2"/>
                </a:cxn>
                <a:cxn ang="16200000">
                  <a:pos x="wd2" y="hd2"/>
                </a:cxn>
              </a:cxnLst>
              <a:rect l="0" t="0" r="r" b="b"/>
              <a:pathLst>
                <a:path w="18374" h="21600" extrusionOk="0">
                  <a:moveTo>
                    <a:pt x="1573" y="0"/>
                  </a:moveTo>
                  <a:cubicBezTo>
                    <a:pt x="1505" y="1518"/>
                    <a:pt x="-1591" y="6794"/>
                    <a:pt x="1092" y="9158"/>
                  </a:cubicBezTo>
                  <a:cubicBezTo>
                    <a:pt x="1986" y="11920"/>
                    <a:pt x="15606" y="12119"/>
                    <a:pt x="17808" y="14184"/>
                  </a:cubicBezTo>
                  <a:cubicBezTo>
                    <a:pt x="20009" y="16250"/>
                    <a:pt x="15125" y="20057"/>
                    <a:pt x="14437" y="21600"/>
                  </a:cubicBezTo>
                </a:path>
              </a:pathLst>
            </a:custGeom>
            <a:noFill/>
            <a:ln w="38100" cap="flat">
              <a:solidFill>
                <a:srgbClr val="F0AD00"/>
              </a:solidFill>
              <a:prstDash val="solid"/>
              <a:round/>
              <a:tailEnd type="triangle" w="med" len="med"/>
            </a:ln>
            <a:effectLst>
              <a:outerShdw dist="35920" dir="2700000" rotWithShape="0">
                <a:srgbClr val="000000">
                  <a:alpha val="50000"/>
                </a:srgbClr>
              </a:outerShdw>
            </a:effectLst>
          </p:spPr>
          <p:txBody>
            <a:bodyPr wrap="square" lIns="45719" tIns="45719" rIns="45719" bIns="45719" numCol="1" anchor="ctr">
              <a:noAutofit/>
            </a:bodyPr>
            <a:lstStyle/>
            <a:p>
              <a:endParaRPr/>
            </a:p>
          </p:txBody>
        </p:sp>
        <p:sp>
          <p:nvSpPr>
            <p:cNvPr id="826" name="线条"/>
            <p:cNvSpPr/>
            <p:nvPr/>
          </p:nvSpPr>
          <p:spPr>
            <a:xfrm rot="5400000">
              <a:off x="800100" y="-342900"/>
              <a:ext cx="228600" cy="914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981"/>
                    <a:pt x="10800" y="4425"/>
                  </a:cubicBezTo>
                  <a:lnTo>
                    <a:pt x="10800" y="6375"/>
                  </a:lnTo>
                  <a:cubicBezTo>
                    <a:pt x="10800" y="8819"/>
                    <a:pt x="15635" y="10800"/>
                    <a:pt x="21600" y="10800"/>
                  </a:cubicBezTo>
                  <a:cubicBezTo>
                    <a:pt x="15635" y="10800"/>
                    <a:pt x="10800" y="12781"/>
                    <a:pt x="10800" y="15225"/>
                  </a:cubicBezTo>
                  <a:lnTo>
                    <a:pt x="10800" y="17175"/>
                  </a:lnTo>
                  <a:cubicBezTo>
                    <a:pt x="10800" y="19619"/>
                    <a:pt x="5965" y="21600"/>
                    <a:pt x="0" y="21600"/>
                  </a:cubicBezTo>
                </a:path>
              </a:pathLst>
            </a:custGeom>
            <a:noFill/>
            <a:ln w="38100" cap="flat">
              <a:solidFill>
                <a:srgbClr val="F0AD00"/>
              </a:solidFill>
              <a:prstDash val="solid"/>
              <a:round/>
            </a:ln>
            <a:effectLst>
              <a:outerShdw dist="35920" dir="2700000" rotWithShape="0">
                <a:srgbClr val="000000">
                  <a:alpha val="50000"/>
                </a:srgbClr>
              </a:outerShdw>
            </a:effectLst>
          </p:spPr>
          <p:txBody>
            <a:bodyPr wrap="square" lIns="45719" tIns="45719" rIns="45719" bIns="45719" numCol="1" anchor="ctr">
              <a:noAutofit/>
            </a:bodyPr>
            <a:lstStyle/>
            <a:p>
              <a:endParaRPr/>
            </a:p>
          </p:txBody>
        </p:sp>
      </p:grpSp>
      <p:grpSp>
        <p:nvGrpSpPr>
          <p:cNvPr id="832" name="成组"/>
          <p:cNvGrpSpPr/>
          <p:nvPr/>
        </p:nvGrpSpPr>
        <p:grpSpPr>
          <a:xfrm>
            <a:off x="2971800" y="1809749"/>
            <a:ext cx="1851025" cy="2066926"/>
            <a:chOff x="0" y="0"/>
            <a:chExt cx="1851025" cy="2066925"/>
          </a:xfrm>
        </p:grpSpPr>
        <p:pic>
          <p:nvPicPr>
            <p:cNvPr id="828" name="image77.png" descr="image77.png"/>
            <p:cNvPicPr>
              <a:picLocks noChangeAspect="1"/>
            </p:cNvPicPr>
            <p:nvPr/>
          </p:nvPicPr>
          <p:blipFill>
            <a:blip r:embed="rId8"/>
            <a:stretch>
              <a:fillRect/>
            </a:stretch>
          </p:blipFill>
          <p:spPr>
            <a:xfrm>
              <a:off x="0" y="823912"/>
              <a:ext cx="1524000" cy="1243013"/>
            </a:xfrm>
            <a:prstGeom prst="rect">
              <a:avLst/>
            </a:prstGeom>
            <a:ln w="12700" cap="flat">
              <a:noFill/>
              <a:miter lim="400000"/>
            </a:ln>
            <a:effectLst/>
          </p:spPr>
        </p:pic>
        <p:sp>
          <p:nvSpPr>
            <p:cNvPr id="829" name="椭圆形"/>
            <p:cNvSpPr/>
            <p:nvPr/>
          </p:nvSpPr>
          <p:spPr>
            <a:xfrm>
              <a:off x="479425" y="1216025"/>
              <a:ext cx="87313" cy="42863"/>
            </a:xfrm>
            <a:prstGeom prst="ellipse">
              <a:avLst/>
            </a:prstGeom>
            <a:noFill/>
            <a:ln w="19050" cap="flat">
              <a:solidFill>
                <a:srgbClr val="000000"/>
              </a:solidFill>
              <a:prstDash val="solid"/>
              <a:round/>
            </a:ln>
            <a:effectLst>
              <a:outerShdw dist="35920" dir="2700000" rotWithShape="0">
                <a:srgbClr val="000000">
                  <a:alpha val="50000"/>
                </a:srgbClr>
              </a:outerShdw>
            </a:effectLst>
          </p:spPr>
          <p:txBody>
            <a:bodyPr wrap="square" lIns="45719" tIns="45719" rIns="45719" bIns="45719" numCol="1" anchor="ctr">
              <a:noAutofit/>
            </a:bodyPr>
            <a:lstStyle/>
            <a:p>
              <a:endParaRPr/>
            </a:p>
          </p:txBody>
        </p:sp>
        <p:sp>
          <p:nvSpPr>
            <p:cNvPr id="830" name="线条"/>
            <p:cNvSpPr/>
            <p:nvPr/>
          </p:nvSpPr>
          <p:spPr>
            <a:xfrm>
              <a:off x="296675" y="317500"/>
              <a:ext cx="730438" cy="803275"/>
            </a:xfrm>
            <a:custGeom>
              <a:avLst/>
              <a:gdLst/>
              <a:ahLst/>
              <a:cxnLst>
                <a:cxn ang="0">
                  <a:pos x="wd2" y="hd2"/>
                </a:cxn>
                <a:cxn ang="5400000">
                  <a:pos x="wd2" y="hd2"/>
                </a:cxn>
                <a:cxn ang="10800000">
                  <a:pos x="wd2" y="hd2"/>
                </a:cxn>
                <a:cxn ang="16200000">
                  <a:pos x="wd2" y="hd2"/>
                </a:cxn>
              </a:cxnLst>
              <a:rect l="0" t="0" r="r" b="b"/>
              <a:pathLst>
                <a:path w="19487" h="21600" extrusionOk="0">
                  <a:moveTo>
                    <a:pt x="19488" y="0"/>
                  </a:moveTo>
                  <a:cubicBezTo>
                    <a:pt x="19107" y="1110"/>
                    <a:pt x="19996" y="4909"/>
                    <a:pt x="16862" y="6787"/>
                  </a:cubicBezTo>
                  <a:cubicBezTo>
                    <a:pt x="15507" y="8922"/>
                    <a:pt x="3182" y="9178"/>
                    <a:pt x="683" y="11227"/>
                  </a:cubicBezTo>
                  <a:cubicBezTo>
                    <a:pt x="-1604" y="13703"/>
                    <a:pt x="2547" y="19466"/>
                    <a:pt x="3055" y="21600"/>
                  </a:cubicBezTo>
                </a:path>
              </a:pathLst>
            </a:custGeom>
            <a:noFill/>
            <a:ln w="38100" cap="flat">
              <a:solidFill>
                <a:srgbClr val="F0AD00"/>
              </a:solidFill>
              <a:prstDash val="solid"/>
              <a:round/>
              <a:tailEnd type="triangle" w="med" len="med"/>
            </a:ln>
            <a:effectLst>
              <a:outerShdw dist="35920" dir="2700000" rotWithShape="0">
                <a:srgbClr val="000000">
                  <a:alpha val="50000"/>
                </a:srgbClr>
              </a:outerShdw>
            </a:effectLst>
          </p:spPr>
          <p:txBody>
            <a:bodyPr wrap="square" lIns="45719" tIns="45719" rIns="45719" bIns="45719" numCol="1" anchor="ctr">
              <a:noAutofit/>
            </a:bodyPr>
            <a:lstStyle/>
            <a:p>
              <a:endParaRPr/>
            </a:p>
          </p:txBody>
        </p:sp>
        <p:sp>
          <p:nvSpPr>
            <p:cNvPr id="831" name="线条"/>
            <p:cNvSpPr/>
            <p:nvPr/>
          </p:nvSpPr>
          <p:spPr>
            <a:xfrm rot="5400000">
              <a:off x="898525" y="-723900"/>
              <a:ext cx="228600" cy="1676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159"/>
                    <a:pt x="10800" y="2588"/>
                  </a:cubicBezTo>
                  <a:lnTo>
                    <a:pt x="10800" y="8212"/>
                  </a:lnTo>
                  <a:cubicBezTo>
                    <a:pt x="10800" y="9641"/>
                    <a:pt x="15635" y="10800"/>
                    <a:pt x="21600" y="10800"/>
                  </a:cubicBezTo>
                  <a:cubicBezTo>
                    <a:pt x="15635" y="10800"/>
                    <a:pt x="10800" y="11959"/>
                    <a:pt x="10800" y="13388"/>
                  </a:cubicBezTo>
                  <a:lnTo>
                    <a:pt x="10800" y="19012"/>
                  </a:lnTo>
                  <a:cubicBezTo>
                    <a:pt x="10800" y="20441"/>
                    <a:pt x="5965" y="21600"/>
                    <a:pt x="0" y="21600"/>
                  </a:cubicBezTo>
                </a:path>
              </a:pathLst>
            </a:custGeom>
            <a:noFill/>
            <a:ln w="38100" cap="flat">
              <a:solidFill>
                <a:srgbClr val="F0AD00"/>
              </a:solidFill>
              <a:prstDash val="solid"/>
              <a:round/>
            </a:ln>
            <a:effectLst>
              <a:outerShdw dist="35920" dir="2700000" rotWithShape="0">
                <a:srgbClr val="000000">
                  <a:alpha val="50000"/>
                </a:srgbClr>
              </a:outerShdw>
            </a:effectLst>
          </p:spPr>
          <p:txBody>
            <a:bodyPr wrap="square" lIns="45719" tIns="45719" rIns="45719" bIns="45719" numCol="1" anchor="ctr">
              <a:noAutofit/>
            </a:bodyPr>
            <a:lstStyle/>
            <a:p>
              <a:endParaRPr/>
            </a:p>
          </p:txBody>
        </p:sp>
      </p:grpSp>
      <p:grpSp>
        <p:nvGrpSpPr>
          <p:cNvPr id="836" name="成组"/>
          <p:cNvGrpSpPr/>
          <p:nvPr/>
        </p:nvGrpSpPr>
        <p:grpSpPr>
          <a:xfrm>
            <a:off x="3124199" y="3638550"/>
            <a:ext cx="3276601" cy="2841625"/>
            <a:chOff x="0" y="0"/>
            <a:chExt cx="3276600" cy="2841625"/>
          </a:xfrm>
        </p:grpSpPr>
        <p:pic>
          <p:nvPicPr>
            <p:cNvPr id="833" name="image78.png" descr="image78.png"/>
            <p:cNvPicPr>
              <a:picLocks noChangeAspect="1"/>
            </p:cNvPicPr>
            <p:nvPr/>
          </p:nvPicPr>
          <p:blipFill>
            <a:blip r:embed="rId9"/>
            <a:stretch>
              <a:fillRect/>
            </a:stretch>
          </p:blipFill>
          <p:spPr>
            <a:xfrm>
              <a:off x="228600" y="304800"/>
              <a:ext cx="3048000" cy="2536825"/>
            </a:xfrm>
            <a:prstGeom prst="rect">
              <a:avLst/>
            </a:prstGeom>
            <a:ln w="12700" cap="flat">
              <a:noFill/>
              <a:miter lim="400000"/>
            </a:ln>
            <a:effectLst/>
          </p:spPr>
        </p:pic>
        <p:sp>
          <p:nvSpPr>
            <p:cNvPr id="834" name="线条"/>
            <p:cNvSpPr/>
            <p:nvPr/>
          </p:nvSpPr>
          <p:spPr>
            <a:xfrm>
              <a:off x="-1" y="0"/>
              <a:ext cx="3048001" cy="228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path>
              </a:pathLst>
            </a:custGeom>
            <a:noFill/>
            <a:ln w="28575" cap="flat">
              <a:solidFill>
                <a:srgbClr val="000000"/>
              </a:solidFill>
              <a:prstDash val="solid"/>
              <a:round/>
            </a:ln>
            <a:effectLst/>
          </p:spPr>
          <p:txBody>
            <a:bodyPr wrap="square" lIns="45719" tIns="45719" rIns="45719" bIns="45719" numCol="1" anchor="ctr">
              <a:noAutofit/>
            </a:bodyPr>
            <a:lstStyle/>
            <a:p>
              <a:endParaRPr/>
            </a:p>
          </p:txBody>
        </p:sp>
        <p:sp>
          <p:nvSpPr>
            <p:cNvPr id="835" name="椭圆形"/>
            <p:cNvSpPr/>
            <p:nvPr/>
          </p:nvSpPr>
          <p:spPr>
            <a:xfrm>
              <a:off x="1219200" y="1295400"/>
              <a:ext cx="152400" cy="76200"/>
            </a:xfrm>
            <a:prstGeom prst="ellipse">
              <a:avLst/>
            </a:prstGeom>
            <a:noFill/>
            <a:ln w="38100" cap="flat">
              <a:solidFill>
                <a:srgbClr val="000000"/>
              </a:solidFill>
              <a:prstDash val="solid"/>
              <a:round/>
            </a:ln>
            <a:effectLst>
              <a:outerShdw dist="35920" dir="2700000" rotWithShape="0">
                <a:srgbClr val="000000">
                  <a:alpha val="50000"/>
                </a:srgbClr>
              </a:outerShdw>
            </a:effectLst>
          </p:spPr>
          <p:txBody>
            <a:bodyPr wrap="square" lIns="45719" tIns="45719" rIns="45719" bIns="45719" numCol="1" anchor="ctr">
              <a:noAutofit/>
            </a:bodyPr>
            <a:lstStyle/>
            <a:p>
              <a:endParaRPr/>
            </a:p>
          </p:txBody>
        </p:sp>
      </p:grpSp>
      <p:sp>
        <p:nvSpPr>
          <p:cNvPr id="837" name="reproduced from [Durand 02]"/>
          <p:cNvSpPr txBox="1"/>
          <p:nvPr/>
        </p:nvSpPr>
        <p:spPr>
          <a:xfrm>
            <a:off x="7896339" y="6405562"/>
            <a:ext cx="1247661" cy="447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a:defRPr sz="1200" i="1">
                <a:solidFill>
                  <a:srgbClr val="5F5F5F"/>
                </a:solidFill>
                <a:latin typeface="+mj-lt"/>
                <a:ea typeface="+mj-ea"/>
                <a:cs typeface="+mj-cs"/>
                <a:sym typeface="Helvetica"/>
              </a:defRPr>
            </a:pPr>
            <a:r>
              <a:t>reproduced</a:t>
            </a:r>
            <a:br/>
            <a:r>
              <a:t>from [Durand 02]</a:t>
            </a:r>
          </a:p>
        </p:txBody>
      </p:sp>
    </p:spTree>
    <p:extLst>
      <p:ext uri="{BB962C8B-B14F-4D97-AF65-F5344CB8AC3E}">
        <p14:creationId xmlns:p14="http://schemas.microsoft.com/office/powerpoint/2010/main" val="154728904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矩形"/>
          <p:cNvSpPr/>
          <p:nvPr/>
        </p:nvSpPr>
        <p:spPr>
          <a:xfrm>
            <a:off x="251518" y="1453631"/>
            <a:ext cx="8663881" cy="5071713"/>
          </a:xfrm>
          <a:prstGeom prst="rect">
            <a:avLst/>
          </a:prstGeom>
          <a:solidFill>
            <a:srgbClr val="60B5CC"/>
          </a:solidFill>
          <a:ln w="48000">
            <a:solidFill>
              <a:srgbClr val="FFFFFF"/>
            </a:solidFill>
          </a:ln>
        </p:spPr>
        <p:txBody>
          <a:bodyPr lIns="45719" rIns="45719" anchor="ctr"/>
          <a:lstStyle/>
          <a:p>
            <a:pPr algn="ctr">
              <a:defRPr>
                <a:solidFill>
                  <a:srgbClr val="FFFFFF"/>
                </a:solidFill>
              </a:defRPr>
            </a:pPr>
            <a:endParaRPr/>
          </a:p>
        </p:txBody>
      </p:sp>
      <p:sp>
        <p:nvSpPr>
          <p:cNvPr id="840" name="Space and Intensity Parameters"/>
          <p:cNvSpPr txBox="1">
            <a:spLocks noGrp="1"/>
          </p:cNvSpPr>
          <p:nvPr>
            <p:ph type="title"/>
          </p:nvPr>
        </p:nvSpPr>
        <p:spPr>
          <a:prstGeom prst="rect">
            <a:avLst/>
          </a:prstGeom>
        </p:spPr>
        <p:txBody>
          <a:bodyPr/>
          <a:lstStyle>
            <a:lvl1pPr defTabSz="859536">
              <a:defRPr sz="4230"/>
            </a:lvl1pPr>
          </a:lstStyle>
          <a:p>
            <a:r>
              <a:t>Space and Intensity Parameters</a:t>
            </a:r>
          </a:p>
        </p:txBody>
      </p:sp>
      <p:sp>
        <p:nvSpPr>
          <p:cNvPr id="841" name="space σs : spatial extent of the kernel, size of the considered neighborhood.…"/>
          <p:cNvSpPr txBox="1">
            <a:spLocks noGrp="1"/>
          </p:cNvSpPr>
          <p:nvPr>
            <p:ph type="body" sz="half" idx="1"/>
          </p:nvPr>
        </p:nvSpPr>
        <p:spPr>
          <a:xfrm>
            <a:off x="304799" y="3048000"/>
            <a:ext cx="8415340" cy="2819400"/>
          </a:xfrm>
          <a:prstGeom prst="rect">
            <a:avLst/>
          </a:prstGeom>
        </p:spPr>
        <p:txBody>
          <a:bodyPr/>
          <a:lstStyle/>
          <a:p>
            <a:r>
              <a:t>space </a:t>
            </a:r>
            <a:r>
              <a:rPr>
                <a:latin typeface="Symbol"/>
                <a:ea typeface="Symbol"/>
                <a:cs typeface="Symbol"/>
                <a:sym typeface="Symbol"/>
              </a:rPr>
              <a:t>s</a:t>
            </a:r>
            <a:r>
              <a:rPr baseline="-25000">
                <a:latin typeface="Times New Roman"/>
                <a:ea typeface="Times New Roman"/>
                <a:cs typeface="Times New Roman"/>
                <a:sym typeface="Times New Roman"/>
              </a:rPr>
              <a:t>s </a:t>
            </a:r>
            <a:r>
              <a:t>: spatial extent of the kernel, size of the considered neighborhood.</a:t>
            </a:r>
          </a:p>
          <a:p>
            <a:endParaRPr/>
          </a:p>
          <a:p>
            <a:r>
              <a:t>intensity </a:t>
            </a:r>
            <a:r>
              <a:rPr>
                <a:latin typeface="Symbol"/>
                <a:ea typeface="Symbol"/>
                <a:cs typeface="Symbol"/>
                <a:sym typeface="Symbol"/>
              </a:rPr>
              <a:t>s</a:t>
            </a:r>
            <a:r>
              <a:rPr baseline="-25000">
                <a:latin typeface="Times New Roman"/>
                <a:ea typeface="Times New Roman"/>
                <a:cs typeface="Times New Roman"/>
                <a:sym typeface="Times New Roman"/>
              </a:rPr>
              <a:t>r</a:t>
            </a:r>
            <a:r>
              <a:t> : amplitude extent of an edge</a:t>
            </a:r>
          </a:p>
        </p:txBody>
      </p:sp>
      <p:pic>
        <p:nvPicPr>
          <p:cNvPr id="842" name="image79.pdf" descr="image79.pdf"/>
          <p:cNvPicPr>
            <a:picLocks noChangeAspect="1"/>
          </p:cNvPicPr>
          <p:nvPr/>
        </p:nvPicPr>
        <p:blipFill>
          <a:blip r:embed="rId2"/>
          <a:stretch>
            <a:fillRect/>
          </a:stretch>
        </p:blipFill>
        <p:spPr>
          <a:xfrm>
            <a:off x="228600" y="1524000"/>
            <a:ext cx="8458200" cy="1166813"/>
          </a:xfrm>
          <a:prstGeom prst="rect">
            <a:avLst/>
          </a:prstGeom>
          <a:ln w="12700">
            <a:miter lim="400000"/>
          </a:ln>
        </p:spPr>
      </p:pic>
      <p:sp>
        <p:nvSpPr>
          <p:cNvPr id="843" name="形状"/>
          <p:cNvSpPr/>
          <p:nvPr/>
        </p:nvSpPr>
        <p:spPr>
          <a:xfrm>
            <a:off x="3733800" y="2362200"/>
            <a:ext cx="304800" cy="533400"/>
          </a:xfrm>
          <a:custGeom>
            <a:avLst/>
            <a:gdLst/>
            <a:ahLst/>
            <a:cxnLst>
              <a:cxn ang="0">
                <a:pos x="wd2" y="hd2"/>
              </a:cxn>
              <a:cxn ang="5400000">
                <a:pos x="wd2" y="hd2"/>
              </a:cxn>
              <a:cxn ang="10800000">
                <a:pos x="wd2" y="hd2"/>
              </a:cxn>
              <a:cxn ang="16200000">
                <a:pos x="wd2" y="hd2"/>
              </a:cxn>
            </a:cxnLst>
            <a:rect l="0" t="0" r="r" b="b"/>
            <a:pathLst>
              <a:path w="21600" h="21600" extrusionOk="0">
                <a:moveTo>
                  <a:pt x="0" y="13800"/>
                </a:moveTo>
                <a:lnTo>
                  <a:pt x="10800" y="0"/>
                </a:lnTo>
                <a:lnTo>
                  <a:pt x="21600" y="13800"/>
                </a:lnTo>
                <a:lnTo>
                  <a:pt x="17250" y="13800"/>
                </a:lnTo>
                <a:lnTo>
                  <a:pt x="17250" y="21600"/>
                </a:lnTo>
                <a:lnTo>
                  <a:pt x="4350" y="21600"/>
                </a:lnTo>
                <a:lnTo>
                  <a:pt x="4350" y="13800"/>
                </a:lnTo>
                <a:close/>
              </a:path>
            </a:pathLst>
          </a:custGeom>
          <a:solidFill>
            <a:srgbClr val="F0AD00"/>
          </a:solidFill>
          <a:ln w="38100">
            <a:solidFill>
              <a:srgbClr val="000000"/>
            </a:solidFill>
            <a:miter lim="400000"/>
          </a:ln>
        </p:spPr>
        <p:txBody>
          <a:bodyPr lIns="45719" rIns="45719" anchor="ctr"/>
          <a:lstStyle/>
          <a:p>
            <a:endParaRPr/>
          </a:p>
        </p:txBody>
      </p:sp>
      <p:sp>
        <p:nvSpPr>
          <p:cNvPr id="844" name="形状"/>
          <p:cNvSpPr/>
          <p:nvPr/>
        </p:nvSpPr>
        <p:spPr>
          <a:xfrm>
            <a:off x="6096000" y="2362200"/>
            <a:ext cx="304800" cy="533400"/>
          </a:xfrm>
          <a:custGeom>
            <a:avLst/>
            <a:gdLst/>
            <a:ahLst/>
            <a:cxnLst>
              <a:cxn ang="0">
                <a:pos x="wd2" y="hd2"/>
              </a:cxn>
              <a:cxn ang="5400000">
                <a:pos x="wd2" y="hd2"/>
              </a:cxn>
              <a:cxn ang="10800000">
                <a:pos x="wd2" y="hd2"/>
              </a:cxn>
              <a:cxn ang="16200000">
                <a:pos x="wd2" y="hd2"/>
              </a:cxn>
            </a:cxnLst>
            <a:rect l="0" t="0" r="r" b="b"/>
            <a:pathLst>
              <a:path w="21600" h="21600" extrusionOk="0">
                <a:moveTo>
                  <a:pt x="0" y="13800"/>
                </a:moveTo>
                <a:lnTo>
                  <a:pt x="10800" y="0"/>
                </a:lnTo>
                <a:lnTo>
                  <a:pt x="21600" y="13800"/>
                </a:lnTo>
                <a:lnTo>
                  <a:pt x="17250" y="13800"/>
                </a:lnTo>
                <a:lnTo>
                  <a:pt x="17250" y="21600"/>
                </a:lnTo>
                <a:lnTo>
                  <a:pt x="4350" y="21600"/>
                </a:lnTo>
                <a:lnTo>
                  <a:pt x="4350" y="13800"/>
                </a:lnTo>
                <a:close/>
              </a:path>
            </a:pathLst>
          </a:custGeom>
          <a:solidFill>
            <a:srgbClr val="F0AD00"/>
          </a:solidFill>
          <a:ln w="38100">
            <a:solidFill>
              <a:srgbClr val="000000"/>
            </a:solidFill>
            <a:miter lim="400000"/>
          </a:ln>
        </p:spPr>
        <p:txBody>
          <a:bodyPr lIns="45719" rIns="45719" anchor="ctr"/>
          <a:lstStyle/>
          <a:p>
            <a:endParaRPr/>
          </a:p>
        </p:txBody>
      </p:sp>
    </p:spTree>
    <p:extLst>
      <p:ext uri="{BB962C8B-B14F-4D97-AF65-F5344CB8AC3E}">
        <p14:creationId xmlns:p14="http://schemas.microsoft.com/office/powerpoint/2010/main" val="219764919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矩形"/>
          <p:cNvSpPr/>
          <p:nvPr/>
        </p:nvSpPr>
        <p:spPr>
          <a:xfrm>
            <a:off x="251519" y="1453631"/>
            <a:ext cx="8280922" cy="5071713"/>
          </a:xfrm>
          <a:prstGeom prst="rect">
            <a:avLst/>
          </a:prstGeom>
          <a:solidFill>
            <a:srgbClr val="60B5CC"/>
          </a:solidFill>
          <a:ln w="48000">
            <a:solidFill>
              <a:srgbClr val="FFFFFF"/>
            </a:solidFill>
          </a:ln>
        </p:spPr>
        <p:txBody>
          <a:bodyPr lIns="45719" rIns="45719" anchor="ctr"/>
          <a:lstStyle/>
          <a:p>
            <a:pPr algn="ctr">
              <a:defRPr>
                <a:solidFill>
                  <a:srgbClr val="FFFFFF"/>
                </a:solidFill>
              </a:defRPr>
            </a:pPr>
            <a:endParaRPr/>
          </a:p>
        </p:txBody>
      </p:sp>
      <p:grpSp>
        <p:nvGrpSpPr>
          <p:cNvPr id="850" name="成组"/>
          <p:cNvGrpSpPr/>
          <p:nvPr/>
        </p:nvGrpSpPr>
        <p:grpSpPr>
          <a:xfrm>
            <a:off x="1422400" y="3149600"/>
            <a:ext cx="4889500" cy="2028826"/>
            <a:chOff x="0" y="0"/>
            <a:chExt cx="4889500" cy="2028825"/>
          </a:xfrm>
        </p:grpSpPr>
        <p:sp>
          <p:nvSpPr>
            <p:cNvPr id="847" name="椭圆形"/>
            <p:cNvSpPr/>
            <p:nvPr/>
          </p:nvSpPr>
          <p:spPr>
            <a:xfrm>
              <a:off x="0" y="0"/>
              <a:ext cx="4889500" cy="2028826"/>
            </a:xfrm>
            <a:prstGeom prst="ellipse">
              <a:avLst/>
            </a:prstGeom>
            <a:gradFill flip="none" rotWithShape="1">
              <a:gsLst>
                <a:gs pos="0">
                  <a:srgbClr val="FF66CC"/>
                </a:gs>
                <a:gs pos="100000">
                  <a:srgbClr val="FF66CC">
                    <a:alpha val="0"/>
                  </a:srgbClr>
                </a:gs>
              </a:gsLst>
              <a:path path="circle">
                <a:fillToRect l="-7922" t="9442" r="107922" b="90557"/>
              </a:path>
            </a:gradFill>
            <a:ln w="12700" cap="flat">
              <a:noFill/>
              <a:miter lim="400000"/>
            </a:ln>
            <a:effectLst/>
          </p:spPr>
          <p:txBody>
            <a:bodyPr wrap="square" lIns="45719" tIns="45719" rIns="45719" bIns="45719" numCol="1" anchor="ctr">
              <a:noAutofit/>
            </a:bodyPr>
            <a:lstStyle/>
            <a:p>
              <a:endParaRPr/>
            </a:p>
          </p:txBody>
        </p:sp>
        <p:sp>
          <p:nvSpPr>
            <p:cNvPr id="848" name="椭圆形"/>
            <p:cNvSpPr/>
            <p:nvPr/>
          </p:nvSpPr>
          <p:spPr>
            <a:xfrm>
              <a:off x="1612900" y="669925"/>
              <a:ext cx="1663700" cy="688977"/>
            </a:xfrm>
            <a:prstGeom prst="ellipse">
              <a:avLst/>
            </a:prstGeom>
            <a:solidFill>
              <a:srgbClr val="FFCC99"/>
            </a:solidFill>
            <a:ln w="12700" cap="flat">
              <a:noFill/>
              <a:miter lim="400000"/>
            </a:ln>
            <a:effectLst/>
          </p:spPr>
          <p:txBody>
            <a:bodyPr wrap="square" lIns="45719" tIns="45719" rIns="45719" bIns="45719" numCol="1" anchor="ctr">
              <a:noAutofit/>
            </a:bodyPr>
            <a:lstStyle/>
            <a:p>
              <a:endParaRPr/>
            </a:p>
          </p:txBody>
        </p:sp>
        <p:sp>
          <p:nvSpPr>
            <p:cNvPr id="849" name="椭圆形"/>
            <p:cNvSpPr/>
            <p:nvPr/>
          </p:nvSpPr>
          <p:spPr>
            <a:xfrm>
              <a:off x="2070100" y="858837"/>
              <a:ext cx="750889" cy="311151"/>
            </a:xfrm>
            <a:prstGeom prst="ellipse">
              <a:avLst/>
            </a:prstGeom>
            <a:solidFill>
              <a:srgbClr val="66FB99"/>
            </a:solidFill>
            <a:ln w="12700" cap="flat">
              <a:noFill/>
              <a:miter lim="400000"/>
            </a:ln>
            <a:effectLst/>
          </p:spPr>
          <p:txBody>
            <a:bodyPr wrap="square" lIns="45719" tIns="45719" rIns="45719" bIns="45719" numCol="1" anchor="ctr">
              <a:noAutofit/>
            </a:bodyPr>
            <a:lstStyle/>
            <a:p>
              <a:endParaRPr/>
            </a:p>
          </p:txBody>
        </p:sp>
      </p:grpSp>
      <p:sp>
        <p:nvSpPr>
          <p:cNvPr id="851" name="Influence of Pixels"/>
          <p:cNvSpPr txBox="1">
            <a:spLocks noGrp="1"/>
          </p:cNvSpPr>
          <p:nvPr>
            <p:ph type="title"/>
          </p:nvPr>
        </p:nvSpPr>
        <p:spPr>
          <a:xfrm>
            <a:off x="304799" y="0"/>
            <a:ext cx="8402640" cy="1219200"/>
          </a:xfrm>
          <a:prstGeom prst="rect">
            <a:avLst/>
          </a:prstGeom>
        </p:spPr>
        <p:txBody>
          <a:bodyPr/>
          <a:lstStyle/>
          <a:p>
            <a:r>
              <a:t>Influence of Pixels</a:t>
            </a:r>
          </a:p>
        </p:txBody>
      </p:sp>
      <p:pic>
        <p:nvPicPr>
          <p:cNvPr id="852" name="image65.tif" descr="image65.tif"/>
          <p:cNvPicPr>
            <a:picLocks noChangeAspect="1"/>
          </p:cNvPicPr>
          <p:nvPr/>
        </p:nvPicPr>
        <p:blipFill>
          <a:blip r:embed="rId2"/>
          <a:stretch>
            <a:fillRect/>
          </a:stretch>
        </p:blipFill>
        <p:spPr>
          <a:xfrm>
            <a:off x="567208" y="3212975"/>
            <a:ext cx="8261320" cy="2657252"/>
          </a:xfrm>
          <a:prstGeom prst="rect">
            <a:avLst/>
          </a:prstGeom>
          <a:ln w="12700">
            <a:miter lim="400000"/>
          </a:ln>
        </p:spPr>
      </p:pic>
      <p:sp>
        <p:nvSpPr>
          <p:cNvPr id="853" name="p"/>
          <p:cNvSpPr txBox="1"/>
          <p:nvPr/>
        </p:nvSpPr>
        <p:spPr>
          <a:xfrm>
            <a:off x="3479800" y="4111625"/>
            <a:ext cx="386666" cy="6731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000" b="1">
                <a:effectLst>
                  <a:outerShdw blurRad="38100" dist="38100" dir="2700000" rotWithShape="0">
                    <a:srgbClr val="000000"/>
                  </a:outerShdw>
                </a:effectLst>
                <a:latin typeface="Times New Roman"/>
                <a:ea typeface="Times New Roman"/>
                <a:cs typeface="Times New Roman"/>
                <a:sym typeface="Times New Roman"/>
              </a:defRPr>
            </a:lvl1pPr>
          </a:lstStyle>
          <a:p>
            <a:r>
              <a:t>p</a:t>
            </a:r>
          </a:p>
        </p:txBody>
      </p:sp>
      <p:grpSp>
        <p:nvGrpSpPr>
          <p:cNvPr id="865" name="成组"/>
          <p:cNvGrpSpPr/>
          <p:nvPr/>
        </p:nvGrpSpPr>
        <p:grpSpPr>
          <a:xfrm>
            <a:off x="2079625" y="2017713"/>
            <a:ext cx="3594100" cy="2155826"/>
            <a:chOff x="0" y="0"/>
            <a:chExt cx="3594100" cy="2155824"/>
          </a:xfrm>
        </p:grpSpPr>
        <p:grpSp>
          <p:nvGrpSpPr>
            <p:cNvPr id="863" name="成组"/>
            <p:cNvGrpSpPr/>
            <p:nvPr/>
          </p:nvGrpSpPr>
          <p:grpSpPr>
            <a:xfrm>
              <a:off x="0" y="0"/>
              <a:ext cx="3594100" cy="1349375"/>
              <a:chOff x="0" y="0"/>
              <a:chExt cx="3594100" cy="1349374"/>
            </a:xfrm>
          </p:grpSpPr>
          <p:sp>
            <p:nvSpPr>
              <p:cNvPr id="854" name="矩形"/>
              <p:cNvSpPr/>
              <p:nvPr/>
            </p:nvSpPr>
            <p:spPr>
              <a:xfrm>
                <a:off x="3051766" y="127349"/>
                <a:ext cx="302308" cy="1222026"/>
              </a:xfrm>
              <a:prstGeom prst="rect">
                <a:avLst/>
              </a:prstGeom>
              <a:gradFill flip="none" rotWithShape="1">
                <a:gsLst>
                  <a:gs pos="0">
                    <a:srgbClr val="FF66CC"/>
                  </a:gs>
                  <a:gs pos="100000">
                    <a:srgbClr val="762F5E">
                      <a:alpha val="0"/>
                    </a:srgbClr>
                  </a:gs>
                </a:gsLst>
                <a:lin ang="0" scaled="0"/>
              </a:gradFill>
              <a:ln w="12700" cap="flat">
                <a:noFill/>
                <a:miter lim="400000"/>
              </a:ln>
              <a:effectLst/>
            </p:spPr>
            <p:txBody>
              <a:bodyPr wrap="square" lIns="45719" tIns="45719" rIns="45719" bIns="45719" numCol="1" anchor="ctr">
                <a:noAutofit/>
              </a:bodyPr>
              <a:lstStyle/>
              <a:p>
                <a:endParaRPr/>
              </a:p>
            </p:txBody>
          </p:sp>
          <p:sp>
            <p:nvSpPr>
              <p:cNvPr id="855" name="矩形"/>
              <p:cNvSpPr/>
              <p:nvPr/>
            </p:nvSpPr>
            <p:spPr>
              <a:xfrm>
                <a:off x="2586408" y="127349"/>
                <a:ext cx="470257" cy="1222026"/>
              </a:xfrm>
              <a:prstGeom prst="rect">
                <a:avLst/>
              </a:prstGeom>
              <a:solidFill>
                <a:srgbClr val="FF66CC"/>
              </a:solidFill>
              <a:ln w="12700" cap="flat">
                <a:noFill/>
                <a:miter lim="400000"/>
              </a:ln>
              <a:effectLst/>
            </p:spPr>
            <p:txBody>
              <a:bodyPr wrap="square" lIns="45719" tIns="45719" rIns="45719" bIns="45719" numCol="1" anchor="ctr">
                <a:noAutofit/>
              </a:bodyPr>
              <a:lstStyle/>
              <a:p>
                <a:endParaRPr/>
              </a:p>
            </p:txBody>
          </p:sp>
          <p:sp>
            <p:nvSpPr>
              <p:cNvPr id="856" name="矩形"/>
              <p:cNvSpPr/>
              <p:nvPr/>
            </p:nvSpPr>
            <p:spPr>
              <a:xfrm flipH="1">
                <a:off x="167949" y="127349"/>
                <a:ext cx="302308" cy="1222026"/>
              </a:xfrm>
              <a:prstGeom prst="rect">
                <a:avLst/>
              </a:prstGeom>
              <a:gradFill flip="none" rotWithShape="1">
                <a:gsLst>
                  <a:gs pos="0">
                    <a:srgbClr val="FF66CC"/>
                  </a:gs>
                  <a:gs pos="100000">
                    <a:srgbClr val="762F5E">
                      <a:alpha val="0"/>
                    </a:srgbClr>
                  </a:gs>
                </a:gsLst>
                <a:lin ang="0" scaled="0"/>
              </a:gradFill>
              <a:ln w="12700" cap="flat">
                <a:noFill/>
                <a:miter lim="400000"/>
              </a:ln>
              <a:effectLst/>
            </p:spPr>
            <p:txBody>
              <a:bodyPr wrap="square" lIns="45719" tIns="45719" rIns="45719" bIns="45719" numCol="1" anchor="ctr">
                <a:noAutofit/>
              </a:bodyPr>
              <a:lstStyle/>
              <a:p>
                <a:endParaRPr/>
              </a:p>
            </p:txBody>
          </p:sp>
          <p:sp>
            <p:nvSpPr>
              <p:cNvPr id="857" name="矩形"/>
              <p:cNvSpPr/>
              <p:nvPr/>
            </p:nvSpPr>
            <p:spPr>
              <a:xfrm>
                <a:off x="470256" y="127349"/>
                <a:ext cx="470257" cy="1222026"/>
              </a:xfrm>
              <a:prstGeom prst="rect">
                <a:avLst/>
              </a:prstGeom>
              <a:solidFill>
                <a:srgbClr val="FF66CC"/>
              </a:solidFill>
              <a:ln w="12700" cap="flat">
                <a:noFill/>
                <a:miter lim="400000"/>
              </a:ln>
              <a:effectLst/>
            </p:spPr>
            <p:txBody>
              <a:bodyPr wrap="square" lIns="45719" tIns="45719" rIns="45719" bIns="45719" numCol="1" anchor="ctr">
                <a:noAutofit/>
              </a:bodyPr>
              <a:lstStyle/>
              <a:p>
                <a:endParaRPr/>
              </a:p>
            </p:txBody>
          </p:sp>
          <p:sp>
            <p:nvSpPr>
              <p:cNvPr id="858" name="矩形"/>
              <p:cNvSpPr/>
              <p:nvPr/>
            </p:nvSpPr>
            <p:spPr>
              <a:xfrm>
                <a:off x="940512" y="127349"/>
                <a:ext cx="1665491" cy="1222026"/>
              </a:xfrm>
              <a:prstGeom prst="rect">
                <a:avLst/>
              </a:prstGeom>
              <a:solidFill>
                <a:srgbClr val="FFCC99"/>
              </a:solidFill>
              <a:ln w="12700" cap="flat">
                <a:noFill/>
                <a:miter lim="400000"/>
              </a:ln>
              <a:effectLst/>
            </p:spPr>
            <p:txBody>
              <a:bodyPr wrap="square" lIns="45719" tIns="45719" rIns="45719" bIns="45719" numCol="1" anchor="ctr">
                <a:noAutofit/>
              </a:bodyPr>
              <a:lstStyle/>
              <a:p>
                <a:endParaRPr/>
              </a:p>
            </p:txBody>
          </p:sp>
          <p:sp>
            <p:nvSpPr>
              <p:cNvPr id="859" name="矩形"/>
              <p:cNvSpPr/>
              <p:nvPr/>
            </p:nvSpPr>
            <p:spPr>
              <a:xfrm>
                <a:off x="1396772" y="127349"/>
                <a:ext cx="752970" cy="1222026"/>
              </a:xfrm>
              <a:prstGeom prst="rect">
                <a:avLst/>
              </a:prstGeom>
              <a:solidFill>
                <a:srgbClr val="66FB99"/>
              </a:solidFill>
              <a:ln w="12700" cap="flat">
                <a:noFill/>
                <a:miter lim="400000"/>
              </a:ln>
              <a:effectLst/>
            </p:spPr>
            <p:txBody>
              <a:bodyPr wrap="square" lIns="45719" tIns="45719" rIns="45719" bIns="45719" numCol="1" anchor="ctr">
                <a:noAutofit/>
              </a:bodyPr>
              <a:lstStyle/>
              <a:p>
                <a:endParaRPr/>
              </a:p>
            </p:txBody>
          </p:sp>
          <p:sp>
            <p:nvSpPr>
              <p:cNvPr id="860" name="线条"/>
              <p:cNvSpPr/>
              <p:nvPr/>
            </p:nvSpPr>
            <p:spPr>
              <a:xfrm flipV="1">
                <a:off x="1775356" y="0"/>
                <a:ext cx="1" cy="1120677"/>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pic>
            <p:nvPicPr>
              <p:cNvPr id="861" name="image51-filtered.png" descr="image51-filtered.png"/>
              <p:cNvPicPr>
                <a:picLocks noChangeAspect="1"/>
              </p:cNvPicPr>
              <p:nvPr/>
            </p:nvPicPr>
            <p:blipFill>
              <a:blip r:embed="rId3"/>
              <a:stretch>
                <a:fillRect/>
              </a:stretch>
            </p:blipFill>
            <p:spPr>
              <a:xfrm>
                <a:off x="181944" y="254699"/>
                <a:ext cx="3196622" cy="813977"/>
              </a:xfrm>
              <a:prstGeom prst="rect">
                <a:avLst/>
              </a:prstGeom>
              <a:ln w="12700" cap="flat">
                <a:noFill/>
                <a:miter lim="400000"/>
              </a:ln>
              <a:effectLst/>
            </p:spPr>
          </p:pic>
          <p:sp>
            <p:nvSpPr>
              <p:cNvPr id="862" name="线条"/>
              <p:cNvSpPr/>
              <p:nvPr/>
            </p:nvSpPr>
            <p:spPr>
              <a:xfrm>
                <a:off x="0" y="1120676"/>
                <a:ext cx="3594100" cy="1"/>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
          <p:nvSpPr>
            <p:cNvPr id="864" name="线条"/>
            <p:cNvSpPr/>
            <p:nvPr/>
          </p:nvSpPr>
          <p:spPr>
            <a:xfrm flipV="1">
              <a:off x="1789112" y="1163637"/>
              <a:ext cx="1" cy="992188"/>
            </a:xfrm>
            <a:prstGeom prst="line">
              <a:avLst/>
            </a:prstGeom>
            <a:noFill/>
            <a:ln w="57150" cap="rnd">
              <a:solidFill>
                <a:srgbClr val="969696"/>
              </a:solidFill>
              <a:prstDash val="sysDot"/>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grpSp>
        <p:nvGrpSpPr>
          <p:cNvPr id="877" name="成组"/>
          <p:cNvGrpSpPr/>
          <p:nvPr/>
        </p:nvGrpSpPr>
        <p:grpSpPr>
          <a:xfrm>
            <a:off x="3923927" y="3422491"/>
            <a:ext cx="3459004" cy="1485901"/>
            <a:chOff x="0" y="0"/>
            <a:chExt cx="3459002" cy="1485900"/>
          </a:xfrm>
        </p:grpSpPr>
        <p:grpSp>
          <p:nvGrpSpPr>
            <p:cNvPr id="875" name="成组"/>
            <p:cNvGrpSpPr/>
            <p:nvPr/>
          </p:nvGrpSpPr>
          <p:grpSpPr>
            <a:xfrm>
              <a:off x="2107406" y="0"/>
              <a:ext cx="1351597" cy="1485900"/>
              <a:chOff x="0" y="0"/>
              <a:chExt cx="1351596" cy="1485900"/>
            </a:xfrm>
          </p:grpSpPr>
          <p:sp>
            <p:nvSpPr>
              <p:cNvPr id="866" name="矩形"/>
              <p:cNvSpPr/>
              <p:nvPr/>
            </p:nvSpPr>
            <p:spPr>
              <a:xfrm rot="5400000" flipH="1">
                <a:off x="549240" y="-450642"/>
                <a:ext cx="124983" cy="1223464"/>
              </a:xfrm>
              <a:prstGeom prst="rect">
                <a:avLst/>
              </a:prstGeom>
              <a:gradFill flip="none" rotWithShape="1">
                <a:gsLst>
                  <a:gs pos="0">
                    <a:srgbClr val="FF66CC"/>
                  </a:gs>
                  <a:gs pos="100000">
                    <a:srgbClr val="762F5E">
                      <a:alpha val="0"/>
                    </a:srgbClr>
                  </a:gs>
                </a:gsLst>
                <a:lin ang="0" scaled="0"/>
              </a:gradFill>
              <a:ln w="12700" cap="flat">
                <a:noFill/>
                <a:miter lim="400000"/>
              </a:ln>
              <a:effectLst/>
            </p:spPr>
            <p:txBody>
              <a:bodyPr wrap="square" lIns="45719" tIns="45719" rIns="45719" bIns="45719" numCol="1" anchor="ctr">
                <a:noAutofit/>
              </a:bodyPr>
              <a:lstStyle/>
              <a:p>
                <a:endParaRPr/>
              </a:p>
            </p:txBody>
          </p:sp>
          <p:sp>
            <p:nvSpPr>
              <p:cNvPr id="867" name="矩形"/>
              <p:cNvSpPr/>
              <p:nvPr/>
            </p:nvSpPr>
            <p:spPr>
              <a:xfrm rot="5400000" flipH="1">
                <a:off x="514523" y="-292968"/>
                <a:ext cx="194417" cy="1223465"/>
              </a:xfrm>
              <a:prstGeom prst="rect">
                <a:avLst/>
              </a:prstGeom>
              <a:solidFill>
                <a:srgbClr val="FF66CC"/>
              </a:solidFill>
              <a:ln w="12700" cap="flat">
                <a:noFill/>
                <a:miter lim="400000"/>
              </a:ln>
              <a:effectLst/>
            </p:spPr>
            <p:txBody>
              <a:bodyPr wrap="square" lIns="45719" tIns="45719" rIns="45719" bIns="45719" numCol="1" anchor="ctr">
                <a:noAutofit/>
              </a:bodyPr>
              <a:lstStyle/>
              <a:p>
                <a:endParaRPr/>
              </a:p>
            </p:txBody>
          </p:sp>
          <p:sp>
            <p:nvSpPr>
              <p:cNvPr id="868" name="矩形"/>
              <p:cNvSpPr/>
              <p:nvPr/>
            </p:nvSpPr>
            <p:spPr>
              <a:xfrm rot="5400000">
                <a:off x="549240" y="741607"/>
                <a:ext cx="124983" cy="1223464"/>
              </a:xfrm>
              <a:prstGeom prst="rect">
                <a:avLst/>
              </a:prstGeom>
              <a:gradFill flip="none" rotWithShape="1">
                <a:gsLst>
                  <a:gs pos="0">
                    <a:srgbClr val="FF66CC"/>
                  </a:gs>
                  <a:gs pos="100000">
                    <a:srgbClr val="762F5E">
                      <a:alpha val="0"/>
                    </a:srgbClr>
                  </a:gs>
                </a:gsLst>
                <a:lin ang="0" scaled="0"/>
              </a:gradFill>
              <a:ln w="12700" cap="flat">
                <a:noFill/>
                <a:miter lim="400000"/>
              </a:ln>
              <a:effectLst/>
            </p:spPr>
            <p:txBody>
              <a:bodyPr wrap="square" lIns="45719" tIns="45719" rIns="45719" bIns="45719" numCol="1" anchor="ctr">
                <a:noAutofit/>
              </a:bodyPr>
              <a:lstStyle/>
              <a:p>
                <a:endParaRPr/>
              </a:p>
            </p:txBody>
          </p:sp>
          <p:sp>
            <p:nvSpPr>
              <p:cNvPr id="869" name="矩形"/>
              <p:cNvSpPr/>
              <p:nvPr/>
            </p:nvSpPr>
            <p:spPr>
              <a:xfrm rot="5400000" flipH="1">
                <a:off x="514523" y="581908"/>
                <a:ext cx="194417" cy="1223464"/>
              </a:xfrm>
              <a:prstGeom prst="rect">
                <a:avLst/>
              </a:prstGeom>
              <a:solidFill>
                <a:srgbClr val="FF66CC"/>
              </a:solidFill>
              <a:ln w="12700" cap="flat">
                <a:noFill/>
                <a:miter lim="400000"/>
              </a:ln>
              <a:effectLst/>
            </p:spPr>
            <p:txBody>
              <a:bodyPr wrap="square" lIns="45719" tIns="45719" rIns="45719" bIns="45719" numCol="1" anchor="ctr">
                <a:noAutofit/>
              </a:bodyPr>
              <a:lstStyle/>
              <a:p>
                <a:endParaRPr/>
              </a:p>
            </p:txBody>
          </p:sp>
          <p:sp>
            <p:nvSpPr>
              <p:cNvPr id="870" name="矩形"/>
              <p:cNvSpPr/>
              <p:nvPr/>
            </p:nvSpPr>
            <p:spPr>
              <a:xfrm rot="5400000" flipH="1">
                <a:off x="267452" y="140420"/>
                <a:ext cx="688560" cy="1223464"/>
              </a:xfrm>
              <a:prstGeom prst="rect">
                <a:avLst/>
              </a:prstGeom>
              <a:solidFill>
                <a:srgbClr val="FFCC99"/>
              </a:solidFill>
              <a:ln w="12700" cap="flat">
                <a:noFill/>
                <a:miter lim="400000"/>
              </a:ln>
              <a:effectLst/>
            </p:spPr>
            <p:txBody>
              <a:bodyPr wrap="square" lIns="45719" tIns="45719" rIns="45719" bIns="45719" numCol="1" anchor="ctr">
                <a:noAutofit/>
              </a:bodyPr>
              <a:lstStyle/>
              <a:p>
                <a:endParaRPr/>
              </a:p>
            </p:txBody>
          </p:sp>
          <p:sp>
            <p:nvSpPr>
              <p:cNvPr id="871" name="矩形"/>
              <p:cNvSpPr/>
              <p:nvPr/>
            </p:nvSpPr>
            <p:spPr>
              <a:xfrm rot="5400000" flipH="1">
                <a:off x="456082" y="140420"/>
                <a:ext cx="311299" cy="1223464"/>
              </a:xfrm>
              <a:prstGeom prst="rect">
                <a:avLst/>
              </a:prstGeom>
              <a:solidFill>
                <a:srgbClr val="66FB99"/>
              </a:solidFill>
              <a:ln w="12700" cap="flat">
                <a:noFill/>
                <a:miter lim="400000"/>
              </a:ln>
              <a:effectLst/>
            </p:spPr>
            <p:txBody>
              <a:bodyPr wrap="square" lIns="45719" tIns="45719" rIns="45719" bIns="45719" numCol="1" anchor="ctr">
                <a:noAutofit/>
              </a:bodyPr>
              <a:lstStyle/>
              <a:p>
                <a:endParaRPr/>
              </a:p>
            </p:txBody>
          </p:sp>
          <p:sp>
            <p:nvSpPr>
              <p:cNvPr id="872" name="线条"/>
              <p:cNvSpPr/>
              <p:nvPr/>
            </p:nvSpPr>
            <p:spPr>
              <a:xfrm>
                <a:off x="229602" y="751918"/>
                <a:ext cx="1121995" cy="1"/>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pic>
            <p:nvPicPr>
              <p:cNvPr id="873" name="image51-filtered.png" descr="image51-filtered.png"/>
              <p:cNvPicPr>
                <a:picLocks noChangeAspect="1"/>
              </p:cNvPicPr>
              <p:nvPr/>
            </p:nvPicPr>
            <p:blipFill>
              <a:blip r:embed="rId3"/>
              <a:stretch>
                <a:fillRect/>
              </a:stretch>
            </p:blipFill>
            <p:spPr>
              <a:xfrm rot="5400000" flipH="1">
                <a:off x="27711" y="341791"/>
                <a:ext cx="1321572" cy="814935"/>
              </a:xfrm>
              <a:prstGeom prst="rect">
                <a:avLst/>
              </a:prstGeom>
              <a:ln w="12700" cap="flat">
                <a:noFill/>
                <a:miter lim="400000"/>
              </a:ln>
              <a:effectLst/>
            </p:spPr>
          </p:pic>
          <p:sp>
            <p:nvSpPr>
              <p:cNvPr id="874" name="线条"/>
              <p:cNvSpPr/>
              <p:nvPr/>
            </p:nvSpPr>
            <p:spPr>
              <a:xfrm flipV="1">
                <a:off x="229602" y="0"/>
                <a:ext cx="1" cy="1485900"/>
              </a:xfrm>
              <a:prstGeom prst="line">
                <a:avLst/>
              </a:prstGeom>
              <a:noFill/>
              <a:ln w="38100"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
          <p:nvSpPr>
            <p:cNvPr id="876" name="线条"/>
            <p:cNvSpPr/>
            <p:nvPr/>
          </p:nvSpPr>
          <p:spPr>
            <a:xfrm>
              <a:off x="0" y="751046"/>
              <a:ext cx="2292350" cy="1"/>
            </a:xfrm>
            <a:prstGeom prst="line">
              <a:avLst/>
            </a:prstGeom>
            <a:noFill/>
            <a:ln w="57150" cap="rnd">
              <a:solidFill>
                <a:srgbClr val="969696"/>
              </a:solidFill>
              <a:prstDash val="sysDot"/>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
        <p:nvSpPr>
          <p:cNvPr id="878" name="椭圆形"/>
          <p:cNvSpPr/>
          <p:nvPr/>
        </p:nvSpPr>
        <p:spPr>
          <a:xfrm>
            <a:off x="3754437" y="4065587"/>
            <a:ext cx="211137" cy="207963"/>
          </a:xfrm>
          <a:prstGeom prst="ellipse">
            <a:avLst/>
          </a:prstGeom>
          <a:solidFill>
            <a:srgbClr val="FF9933"/>
          </a:solidFill>
          <a:ln>
            <a:solidFill>
              <a:srgbClr val="000000"/>
            </a:solidFill>
          </a:ln>
        </p:spPr>
        <p:txBody>
          <a:bodyPr lIns="45719" rIns="45719" anchor="ctr"/>
          <a:lstStyle/>
          <a:p>
            <a:endParaRPr/>
          </a:p>
        </p:txBody>
      </p:sp>
      <p:sp>
        <p:nvSpPr>
          <p:cNvPr id="879" name="Only pixels close in space and in intensity are considered."/>
          <p:cNvSpPr txBox="1"/>
          <p:nvPr/>
        </p:nvSpPr>
        <p:spPr>
          <a:xfrm>
            <a:off x="152400" y="1459632"/>
            <a:ext cx="7696200"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1400"/>
              </a:spcBef>
              <a:defRPr sz="2400"/>
            </a:lvl1pPr>
          </a:lstStyle>
          <a:p>
            <a:r>
              <a:t>Only pixels close in space and in intensity are considered.</a:t>
            </a:r>
          </a:p>
        </p:txBody>
      </p:sp>
      <p:sp>
        <p:nvSpPr>
          <p:cNvPr id="880" name="space"/>
          <p:cNvSpPr txBox="1"/>
          <p:nvPr/>
        </p:nvSpPr>
        <p:spPr>
          <a:xfrm>
            <a:off x="4724400" y="1789113"/>
            <a:ext cx="7141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space</a:t>
            </a:r>
          </a:p>
        </p:txBody>
      </p:sp>
      <p:sp>
        <p:nvSpPr>
          <p:cNvPr id="881" name="intensity"/>
          <p:cNvSpPr txBox="1"/>
          <p:nvPr/>
        </p:nvSpPr>
        <p:spPr>
          <a:xfrm>
            <a:off x="6858000" y="3214688"/>
            <a:ext cx="9427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intensity</a:t>
            </a:r>
          </a:p>
        </p:txBody>
      </p:sp>
    </p:spTree>
    <p:extLst>
      <p:ext uri="{BB962C8B-B14F-4D97-AF65-F5344CB8AC3E}">
        <p14:creationId xmlns:p14="http://schemas.microsoft.com/office/powerpoint/2010/main" val="223999987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3" name="image83.png" descr="image83.png"/>
          <p:cNvPicPr>
            <a:picLocks noChangeAspect="1"/>
          </p:cNvPicPr>
          <p:nvPr/>
        </p:nvPicPr>
        <p:blipFill>
          <a:blip r:embed="rId2"/>
          <a:stretch>
            <a:fillRect/>
          </a:stretch>
        </p:blipFill>
        <p:spPr>
          <a:xfrm>
            <a:off x="2581275" y="4875212"/>
            <a:ext cx="1997075" cy="1677988"/>
          </a:xfrm>
          <a:prstGeom prst="rect">
            <a:avLst/>
          </a:prstGeom>
          <a:ln w="12700">
            <a:miter lim="400000"/>
          </a:ln>
        </p:spPr>
      </p:pic>
      <p:pic>
        <p:nvPicPr>
          <p:cNvPr id="884" name="image84.png" descr="image84.png"/>
          <p:cNvPicPr>
            <a:picLocks noChangeAspect="1"/>
          </p:cNvPicPr>
          <p:nvPr/>
        </p:nvPicPr>
        <p:blipFill>
          <a:blip r:embed="rId3"/>
          <a:stretch>
            <a:fillRect/>
          </a:stretch>
        </p:blipFill>
        <p:spPr>
          <a:xfrm>
            <a:off x="2581275" y="1100137"/>
            <a:ext cx="1995489" cy="1679576"/>
          </a:xfrm>
          <a:prstGeom prst="rect">
            <a:avLst/>
          </a:prstGeom>
          <a:ln w="12700">
            <a:miter lim="400000"/>
          </a:ln>
        </p:spPr>
      </p:pic>
      <p:pic>
        <p:nvPicPr>
          <p:cNvPr id="885" name="image85.png" descr="image85.png"/>
          <p:cNvPicPr>
            <a:picLocks noChangeAspect="1"/>
          </p:cNvPicPr>
          <p:nvPr/>
        </p:nvPicPr>
        <p:blipFill>
          <a:blip r:embed="rId4"/>
          <a:stretch>
            <a:fillRect/>
          </a:stretch>
        </p:blipFill>
        <p:spPr>
          <a:xfrm>
            <a:off x="2581275" y="2987675"/>
            <a:ext cx="1997075" cy="1677989"/>
          </a:xfrm>
          <a:prstGeom prst="rect">
            <a:avLst/>
          </a:prstGeom>
          <a:ln w="12700">
            <a:miter lim="400000"/>
          </a:ln>
        </p:spPr>
      </p:pic>
      <p:pic>
        <p:nvPicPr>
          <p:cNvPr id="886" name="image80.png" descr="image80.png"/>
          <p:cNvPicPr>
            <a:picLocks noChangeAspect="1"/>
          </p:cNvPicPr>
          <p:nvPr/>
        </p:nvPicPr>
        <p:blipFill>
          <a:blip r:embed="rId5"/>
          <a:stretch>
            <a:fillRect/>
          </a:stretch>
        </p:blipFill>
        <p:spPr>
          <a:xfrm>
            <a:off x="6992938" y="1100137"/>
            <a:ext cx="1998663" cy="1679576"/>
          </a:xfrm>
          <a:prstGeom prst="rect">
            <a:avLst/>
          </a:prstGeom>
          <a:ln w="12700">
            <a:miter lim="400000"/>
          </a:ln>
        </p:spPr>
      </p:pic>
      <p:pic>
        <p:nvPicPr>
          <p:cNvPr id="887" name="image81.png" descr="image81.png"/>
          <p:cNvPicPr>
            <a:picLocks noChangeAspect="1"/>
          </p:cNvPicPr>
          <p:nvPr/>
        </p:nvPicPr>
        <p:blipFill>
          <a:blip r:embed="rId6"/>
          <a:stretch>
            <a:fillRect/>
          </a:stretch>
        </p:blipFill>
        <p:spPr>
          <a:xfrm>
            <a:off x="6992938" y="2987675"/>
            <a:ext cx="1998663" cy="1677989"/>
          </a:xfrm>
          <a:prstGeom prst="rect">
            <a:avLst/>
          </a:prstGeom>
          <a:ln w="12700">
            <a:miter lim="400000"/>
          </a:ln>
        </p:spPr>
      </p:pic>
      <p:pic>
        <p:nvPicPr>
          <p:cNvPr id="888" name="image82.png" descr="image82.png"/>
          <p:cNvPicPr>
            <a:picLocks noChangeAspect="1"/>
          </p:cNvPicPr>
          <p:nvPr/>
        </p:nvPicPr>
        <p:blipFill>
          <a:blip r:embed="rId7"/>
          <a:stretch>
            <a:fillRect/>
          </a:stretch>
        </p:blipFill>
        <p:spPr>
          <a:xfrm>
            <a:off x="6992938" y="4875212"/>
            <a:ext cx="1998663" cy="1677988"/>
          </a:xfrm>
          <a:prstGeom prst="rect">
            <a:avLst/>
          </a:prstGeom>
          <a:ln w="12700">
            <a:miter lim="400000"/>
          </a:ln>
        </p:spPr>
      </p:pic>
      <p:sp>
        <p:nvSpPr>
          <p:cNvPr id="889" name="σs = 2"/>
          <p:cNvSpPr txBox="1"/>
          <p:nvPr/>
        </p:nvSpPr>
        <p:spPr>
          <a:xfrm>
            <a:off x="1654175" y="2071688"/>
            <a:ext cx="788560"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300">
                <a:solidFill>
                  <a:srgbClr val="5A6378"/>
                </a:solidFill>
                <a:latin typeface="Symbol"/>
                <a:ea typeface="Symbol"/>
                <a:cs typeface="Symbol"/>
                <a:sym typeface="Symbol"/>
              </a:defRPr>
            </a:pPr>
            <a:r>
              <a:t>s</a:t>
            </a:r>
            <a:r>
              <a:rPr baseline="-25000">
                <a:latin typeface="Times New Roman"/>
                <a:ea typeface="Times New Roman"/>
                <a:cs typeface="Times New Roman"/>
                <a:sym typeface="Times New Roman"/>
              </a:rPr>
              <a:t>s </a:t>
            </a:r>
            <a:r>
              <a:rPr>
                <a:latin typeface="Times New Roman"/>
                <a:ea typeface="Times New Roman"/>
                <a:cs typeface="Times New Roman"/>
                <a:sym typeface="Times New Roman"/>
              </a:rPr>
              <a:t>= 2</a:t>
            </a:r>
          </a:p>
        </p:txBody>
      </p:sp>
      <p:sp>
        <p:nvSpPr>
          <p:cNvPr id="890" name="σs = 6"/>
          <p:cNvSpPr txBox="1"/>
          <p:nvPr/>
        </p:nvSpPr>
        <p:spPr>
          <a:xfrm>
            <a:off x="1654175" y="3624262"/>
            <a:ext cx="788560"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300">
                <a:solidFill>
                  <a:srgbClr val="5A6378"/>
                </a:solidFill>
                <a:latin typeface="Symbol"/>
                <a:ea typeface="Symbol"/>
                <a:cs typeface="Symbol"/>
                <a:sym typeface="Symbol"/>
              </a:defRPr>
            </a:pPr>
            <a:r>
              <a:t>s</a:t>
            </a:r>
            <a:r>
              <a:rPr baseline="-25000">
                <a:latin typeface="Times New Roman"/>
                <a:ea typeface="Times New Roman"/>
                <a:cs typeface="Times New Roman"/>
                <a:sym typeface="Times New Roman"/>
              </a:rPr>
              <a:t>s </a:t>
            </a:r>
            <a:r>
              <a:rPr>
                <a:latin typeface="Times New Roman"/>
                <a:ea typeface="Times New Roman"/>
                <a:cs typeface="Times New Roman"/>
                <a:sym typeface="Times New Roman"/>
              </a:rPr>
              <a:t>= 6</a:t>
            </a:r>
          </a:p>
        </p:txBody>
      </p:sp>
      <p:sp>
        <p:nvSpPr>
          <p:cNvPr id="891" name="σs = 18"/>
          <p:cNvSpPr txBox="1"/>
          <p:nvPr/>
        </p:nvSpPr>
        <p:spPr>
          <a:xfrm>
            <a:off x="1520825" y="5511800"/>
            <a:ext cx="934610" cy="4699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300">
                <a:solidFill>
                  <a:srgbClr val="5A6378"/>
                </a:solidFill>
                <a:latin typeface="Symbol"/>
                <a:ea typeface="Symbol"/>
                <a:cs typeface="Symbol"/>
                <a:sym typeface="Symbol"/>
              </a:defRPr>
            </a:pPr>
            <a:r>
              <a:t>s</a:t>
            </a:r>
            <a:r>
              <a:rPr baseline="-25000">
                <a:latin typeface="Times New Roman"/>
                <a:ea typeface="Times New Roman"/>
                <a:cs typeface="Times New Roman"/>
                <a:sym typeface="Times New Roman"/>
              </a:rPr>
              <a:t>s </a:t>
            </a:r>
            <a:r>
              <a:rPr>
                <a:latin typeface="Times New Roman"/>
                <a:ea typeface="Times New Roman"/>
                <a:cs typeface="Times New Roman"/>
                <a:sym typeface="Times New Roman"/>
              </a:rPr>
              <a:t>= 18</a:t>
            </a:r>
          </a:p>
        </p:txBody>
      </p:sp>
      <p:sp>
        <p:nvSpPr>
          <p:cNvPr id="892" name="σr = 0.1"/>
          <p:cNvSpPr txBox="1"/>
          <p:nvPr/>
        </p:nvSpPr>
        <p:spPr>
          <a:xfrm>
            <a:off x="3079081" y="646112"/>
            <a:ext cx="996701"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300">
                <a:solidFill>
                  <a:srgbClr val="FFFFFF"/>
                </a:solidFill>
                <a:latin typeface="Symbol"/>
                <a:ea typeface="Symbol"/>
                <a:cs typeface="Symbol"/>
                <a:sym typeface="Symbol"/>
              </a:defRPr>
            </a:pPr>
            <a:r>
              <a:t>s</a:t>
            </a:r>
            <a:r>
              <a:rPr baseline="-25000">
                <a:latin typeface="Times New Roman"/>
                <a:ea typeface="Times New Roman"/>
                <a:cs typeface="Times New Roman"/>
                <a:sym typeface="Times New Roman"/>
              </a:rPr>
              <a:t>r </a:t>
            </a:r>
            <a:r>
              <a:rPr>
                <a:latin typeface="Times New Roman"/>
                <a:ea typeface="Times New Roman"/>
                <a:cs typeface="Times New Roman"/>
                <a:sym typeface="Times New Roman"/>
              </a:rPr>
              <a:t>= 0.1</a:t>
            </a:r>
          </a:p>
        </p:txBody>
      </p:sp>
      <p:sp>
        <p:nvSpPr>
          <p:cNvPr id="893" name="σr = 0.25"/>
          <p:cNvSpPr txBox="1"/>
          <p:nvPr/>
        </p:nvSpPr>
        <p:spPr>
          <a:xfrm>
            <a:off x="5207919" y="646112"/>
            <a:ext cx="1142751"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300">
                <a:solidFill>
                  <a:srgbClr val="FFFFFF"/>
                </a:solidFill>
                <a:latin typeface="Symbol"/>
                <a:ea typeface="Symbol"/>
                <a:cs typeface="Symbol"/>
                <a:sym typeface="Symbol"/>
              </a:defRPr>
            </a:pPr>
            <a:r>
              <a:t>s</a:t>
            </a:r>
            <a:r>
              <a:rPr baseline="-25000">
                <a:latin typeface="Times New Roman"/>
                <a:ea typeface="Times New Roman"/>
                <a:cs typeface="Times New Roman"/>
                <a:sym typeface="Times New Roman"/>
              </a:rPr>
              <a:t>r </a:t>
            </a:r>
            <a:r>
              <a:rPr>
                <a:latin typeface="Times New Roman"/>
                <a:ea typeface="Times New Roman"/>
                <a:cs typeface="Times New Roman"/>
                <a:sym typeface="Times New Roman"/>
              </a:rPr>
              <a:t>= 0.25</a:t>
            </a:r>
          </a:p>
        </p:txBody>
      </p:sp>
      <p:sp>
        <p:nvSpPr>
          <p:cNvPr id="894" name="σr = ∞  (Gaussian blur)"/>
          <p:cNvSpPr txBox="1"/>
          <p:nvPr/>
        </p:nvSpPr>
        <p:spPr>
          <a:xfrm>
            <a:off x="7193028" y="344488"/>
            <a:ext cx="1598481" cy="7493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300">
                <a:solidFill>
                  <a:srgbClr val="FFFFFF"/>
                </a:solidFill>
                <a:latin typeface="Symbol"/>
                <a:ea typeface="Symbol"/>
                <a:cs typeface="Symbol"/>
                <a:sym typeface="Symbol"/>
              </a:defRPr>
            </a:pPr>
            <a:r>
              <a:t>s</a:t>
            </a:r>
            <a:r>
              <a:rPr baseline="-25000">
                <a:latin typeface="Times New Roman"/>
                <a:ea typeface="Times New Roman"/>
                <a:cs typeface="Times New Roman"/>
                <a:sym typeface="Times New Roman"/>
              </a:rPr>
              <a:t>r </a:t>
            </a:r>
            <a:r>
              <a:rPr>
                <a:latin typeface="Times New Roman"/>
                <a:ea typeface="Times New Roman"/>
                <a:cs typeface="Times New Roman"/>
                <a:sym typeface="Times New Roman"/>
              </a:rPr>
              <a:t>= </a:t>
            </a:r>
            <a:r>
              <a:t>¥ </a:t>
            </a:r>
            <a:br/>
            <a:r>
              <a:rPr sz="1900">
                <a:latin typeface="Times New Roman"/>
                <a:ea typeface="Times New Roman"/>
                <a:cs typeface="Times New Roman"/>
                <a:sym typeface="Times New Roman"/>
              </a:rPr>
              <a:t>(Gaussian blur)</a:t>
            </a:r>
          </a:p>
        </p:txBody>
      </p:sp>
      <p:pic>
        <p:nvPicPr>
          <p:cNvPr id="895" name="image44.png" descr="image44.png"/>
          <p:cNvPicPr>
            <a:picLocks noChangeAspect="1"/>
          </p:cNvPicPr>
          <p:nvPr/>
        </p:nvPicPr>
        <p:blipFill>
          <a:blip r:embed="rId8"/>
          <a:stretch>
            <a:fillRect/>
          </a:stretch>
        </p:blipFill>
        <p:spPr>
          <a:xfrm>
            <a:off x="152400" y="147637"/>
            <a:ext cx="2001839" cy="1681163"/>
          </a:xfrm>
          <a:prstGeom prst="rect">
            <a:avLst/>
          </a:prstGeom>
          <a:ln w="12700">
            <a:miter lim="400000"/>
          </a:ln>
        </p:spPr>
      </p:pic>
      <p:sp>
        <p:nvSpPr>
          <p:cNvPr id="896" name="input"/>
          <p:cNvSpPr txBox="1"/>
          <p:nvPr/>
        </p:nvSpPr>
        <p:spPr>
          <a:xfrm>
            <a:off x="107950" y="1763713"/>
            <a:ext cx="5998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input</a:t>
            </a:r>
          </a:p>
        </p:txBody>
      </p:sp>
      <p:sp>
        <p:nvSpPr>
          <p:cNvPr id="897" name="Exploring the Parameter Space"/>
          <p:cNvSpPr txBox="1">
            <a:spLocks noGrp="1"/>
          </p:cNvSpPr>
          <p:nvPr>
            <p:ph type="title"/>
          </p:nvPr>
        </p:nvSpPr>
        <p:spPr>
          <a:xfrm>
            <a:off x="2286000" y="-76200"/>
            <a:ext cx="4724400" cy="609600"/>
          </a:xfrm>
          <a:prstGeom prst="rect">
            <a:avLst/>
          </a:prstGeom>
        </p:spPr>
        <p:txBody>
          <a:bodyPr/>
          <a:lstStyle>
            <a:lvl1pPr algn="ctr">
              <a:defRPr sz="2100"/>
            </a:lvl1pPr>
          </a:lstStyle>
          <a:p>
            <a:r>
              <a:t>Exploring the Parameter Space</a:t>
            </a:r>
          </a:p>
        </p:txBody>
      </p:sp>
      <p:pic>
        <p:nvPicPr>
          <p:cNvPr id="898" name="image86.png" descr="image86.png"/>
          <p:cNvPicPr>
            <a:picLocks noChangeAspect="1"/>
          </p:cNvPicPr>
          <p:nvPr/>
        </p:nvPicPr>
        <p:blipFill>
          <a:blip r:embed="rId9"/>
          <a:stretch>
            <a:fillRect/>
          </a:stretch>
        </p:blipFill>
        <p:spPr>
          <a:xfrm>
            <a:off x="4779962" y="4875212"/>
            <a:ext cx="1992313" cy="1671638"/>
          </a:xfrm>
          <a:prstGeom prst="rect">
            <a:avLst/>
          </a:prstGeom>
          <a:ln w="12700">
            <a:miter lim="400000"/>
          </a:ln>
        </p:spPr>
      </p:pic>
      <p:pic>
        <p:nvPicPr>
          <p:cNvPr id="899" name="image87.png" descr="image87.png"/>
          <p:cNvPicPr>
            <a:picLocks noChangeAspect="1"/>
          </p:cNvPicPr>
          <p:nvPr/>
        </p:nvPicPr>
        <p:blipFill>
          <a:blip r:embed="rId10"/>
          <a:stretch>
            <a:fillRect/>
          </a:stretch>
        </p:blipFill>
        <p:spPr>
          <a:xfrm>
            <a:off x="4787900" y="1100137"/>
            <a:ext cx="1992314" cy="1671638"/>
          </a:xfrm>
          <a:prstGeom prst="rect">
            <a:avLst/>
          </a:prstGeom>
          <a:ln w="12700">
            <a:miter lim="400000"/>
          </a:ln>
        </p:spPr>
      </p:pic>
      <p:pic>
        <p:nvPicPr>
          <p:cNvPr id="900" name="image88.png" descr="image88.png"/>
          <p:cNvPicPr>
            <a:picLocks noChangeAspect="1"/>
          </p:cNvPicPr>
          <p:nvPr/>
        </p:nvPicPr>
        <p:blipFill>
          <a:blip r:embed="rId11"/>
          <a:stretch>
            <a:fillRect/>
          </a:stretch>
        </p:blipFill>
        <p:spPr>
          <a:xfrm>
            <a:off x="4779962" y="2987675"/>
            <a:ext cx="1992313" cy="1671639"/>
          </a:xfrm>
          <a:prstGeom prst="rect">
            <a:avLst/>
          </a:prstGeom>
          <a:ln w="12700">
            <a:miter lim="400000"/>
          </a:ln>
        </p:spPr>
      </p:pic>
    </p:spTree>
    <p:extLst>
      <p:ext uri="{BB962C8B-B14F-4D97-AF65-F5344CB8AC3E}">
        <p14:creationId xmlns:p14="http://schemas.microsoft.com/office/powerpoint/2010/main" val="210277285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6149"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filter——example</a:t>
            </a:r>
            <a:endParaRPr lang="zh-CN" altLang="en-US" dirty="0">
              <a:solidFill>
                <a:srgbClr val="3366CC"/>
              </a:solidFill>
              <a:latin typeface="+mj-lt"/>
              <a:ea typeface="华文楷体" pitchFamily="2" charset="-122"/>
            </a:endParaRPr>
          </a:p>
        </p:txBody>
      </p:sp>
      <p:grpSp>
        <p:nvGrpSpPr>
          <p:cNvPr id="6150" name="Group 5"/>
          <p:cNvGrpSpPr>
            <a:grpSpLocks/>
          </p:cNvGrpSpPr>
          <p:nvPr/>
        </p:nvGrpSpPr>
        <p:grpSpPr bwMode="auto">
          <a:xfrm>
            <a:off x="6046788" y="1800225"/>
            <a:ext cx="2393950" cy="1765300"/>
            <a:chOff x="1057" y="2908"/>
            <a:chExt cx="1508" cy="1112"/>
          </a:xfrm>
        </p:grpSpPr>
        <p:sp>
          <p:nvSpPr>
            <p:cNvPr id="6171" name="Rectangle 6"/>
            <p:cNvSpPr>
              <a:spLocks noChangeArrowheads="1"/>
            </p:cNvSpPr>
            <p:nvPr/>
          </p:nvSpPr>
          <p:spPr bwMode="auto">
            <a:xfrm>
              <a:off x="1376" y="2909"/>
              <a:ext cx="1164" cy="1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6172" name="Line 7"/>
            <p:cNvSpPr>
              <a:spLocks noChangeShapeType="1"/>
            </p:cNvSpPr>
            <p:nvPr/>
          </p:nvSpPr>
          <p:spPr bwMode="auto">
            <a:xfrm>
              <a:off x="1376" y="3263"/>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6173" name="Group 8"/>
            <p:cNvGrpSpPr>
              <a:grpSpLocks/>
            </p:cNvGrpSpPr>
            <p:nvPr/>
          </p:nvGrpSpPr>
          <p:grpSpPr bwMode="auto">
            <a:xfrm rot="-5400000">
              <a:off x="1414" y="3249"/>
              <a:ext cx="1079" cy="397"/>
              <a:chOff x="3450" y="2956"/>
              <a:chExt cx="2070" cy="709"/>
            </a:xfrm>
          </p:grpSpPr>
          <p:sp>
            <p:nvSpPr>
              <p:cNvPr id="6185" name="Line 9"/>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86" name="Line 10"/>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6174" name="Text Box 11"/>
            <p:cNvSpPr txBox="1">
              <a:spLocks noChangeArrowheads="1"/>
            </p:cNvSpPr>
            <p:nvPr/>
          </p:nvSpPr>
          <p:spPr bwMode="auto">
            <a:xfrm>
              <a:off x="1350"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5" name="Text Box 12"/>
            <p:cNvSpPr txBox="1">
              <a:spLocks noChangeArrowheads="1"/>
            </p:cNvSpPr>
            <p:nvPr/>
          </p:nvSpPr>
          <p:spPr bwMode="auto">
            <a:xfrm>
              <a:off x="1736" y="2972"/>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6" name="Text Box 13"/>
            <p:cNvSpPr txBox="1">
              <a:spLocks noChangeArrowheads="1"/>
            </p:cNvSpPr>
            <p:nvPr/>
          </p:nvSpPr>
          <p:spPr bwMode="auto">
            <a:xfrm>
              <a:off x="2129"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7" name="Line 14"/>
            <p:cNvSpPr>
              <a:spLocks noChangeShapeType="1"/>
            </p:cNvSpPr>
            <p:nvPr/>
          </p:nvSpPr>
          <p:spPr bwMode="auto">
            <a:xfrm>
              <a:off x="1376" y="3638"/>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78" name="Text Box 15"/>
            <p:cNvSpPr txBox="1">
              <a:spLocks noChangeArrowheads="1"/>
            </p:cNvSpPr>
            <p:nvPr/>
          </p:nvSpPr>
          <p:spPr bwMode="auto">
            <a:xfrm>
              <a:off x="1350"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9" name="Text Box 16"/>
            <p:cNvSpPr txBox="1">
              <a:spLocks noChangeArrowheads="1"/>
            </p:cNvSpPr>
            <p:nvPr/>
          </p:nvSpPr>
          <p:spPr bwMode="auto">
            <a:xfrm>
              <a:off x="1736" y="3347"/>
              <a:ext cx="43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0" name="Text Box 17"/>
            <p:cNvSpPr txBox="1">
              <a:spLocks noChangeArrowheads="1"/>
            </p:cNvSpPr>
            <p:nvPr/>
          </p:nvSpPr>
          <p:spPr bwMode="auto">
            <a:xfrm>
              <a:off x="2129"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1" name="Text Box 18"/>
            <p:cNvSpPr txBox="1">
              <a:spLocks noChangeArrowheads="1"/>
            </p:cNvSpPr>
            <p:nvPr/>
          </p:nvSpPr>
          <p:spPr bwMode="auto">
            <a:xfrm>
              <a:off x="1350"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2" name="Text Box 19"/>
            <p:cNvSpPr txBox="1">
              <a:spLocks noChangeArrowheads="1"/>
            </p:cNvSpPr>
            <p:nvPr/>
          </p:nvSpPr>
          <p:spPr bwMode="auto">
            <a:xfrm>
              <a:off x="1736" y="3723"/>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3" name="Text Box 20"/>
            <p:cNvSpPr txBox="1">
              <a:spLocks noChangeArrowheads="1"/>
            </p:cNvSpPr>
            <p:nvPr/>
          </p:nvSpPr>
          <p:spPr bwMode="auto">
            <a:xfrm>
              <a:off x="2129"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4" name="Text Box 21"/>
            <p:cNvSpPr txBox="1">
              <a:spLocks noChangeArrowheads="1"/>
            </p:cNvSpPr>
            <p:nvPr/>
          </p:nvSpPr>
          <p:spPr bwMode="auto">
            <a:xfrm>
              <a:off x="1154" y="328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6147" name="Object 22"/>
            <p:cNvGraphicFramePr>
              <a:graphicFrameLocks noChangeAspect="1"/>
            </p:cNvGraphicFramePr>
            <p:nvPr/>
          </p:nvGraphicFramePr>
          <p:xfrm>
            <a:off x="1057" y="3267"/>
            <a:ext cx="291" cy="447"/>
          </p:xfrm>
          <a:graphic>
            <a:graphicData uri="http://schemas.openxmlformats.org/presentationml/2006/ole">
              <mc:AlternateContent xmlns:mc="http://schemas.openxmlformats.org/markup-compatibility/2006">
                <mc:Choice xmlns:v="urn:schemas-microsoft-com:vml" Requires="v">
                  <p:oleObj name="Equation" r:id="rId3" imgW="241195" imgH="393529" progId="Equation.DSMT4">
                    <p:embed/>
                  </p:oleObj>
                </mc:Choice>
                <mc:Fallback>
                  <p:oleObj name="Equation" r:id="rId3" imgW="241195"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 y="3267"/>
                          <a:ext cx="291"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51" name="Text Box 24"/>
          <p:cNvSpPr txBox="1">
            <a:spLocks noChangeArrowheads="1"/>
          </p:cNvSpPr>
          <p:nvPr/>
        </p:nvSpPr>
        <p:spPr bwMode="auto">
          <a:xfrm>
            <a:off x="488950" y="2500313"/>
            <a:ext cx="52212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Simple mean, pixels in the mask window contribute equally to the final result.</a:t>
            </a:r>
            <a:endParaRPr lang="zh-CN" altLang="en-US" dirty="0">
              <a:latin typeface="+mj-lt"/>
              <a:ea typeface="楷体" pitchFamily="49" charset="-122"/>
            </a:endParaRPr>
          </a:p>
        </p:txBody>
      </p:sp>
      <p:grpSp>
        <p:nvGrpSpPr>
          <p:cNvPr id="6152" name="Group 45"/>
          <p:cNvGrpSpPr>
            <a:grpSpLocks/>
          </p:cNvGrpSpPr>
          <p:nvPr/>
        </p:nvGrpSpPr>
        <p:grpSpPr bwMode="auto">
          <a:xfrm>
            <a:off x="5951538" y="3713163"/>
            <a:ext cx="2508250" cy="1744662"/>
            <a:chOff x="3355" y="1672"/>
            <a:chExt cx="1534" cy="1099"/>
          </a:xfrm>
        </p:grpSpPr>
        <p:sp>
          <p:nvSpPr>
            <p:cNvPr id="6155" name="Rectangle 25"/>
            <p:cNvSpPr>
              <a:spLocks noChangeArrowheads="1"/>
            </p:cNvSpPr>
            <p:nvPr/>
          </p:nvSpPr>
          <p:spPr bwMode="auto">
            <a:xfrm>
              <a:off x="3737" y="1673"/>
              <a:ext cx="1128" cy="10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6156" name="Line 26"/>
            <p:cNvSpPr>
              <a:spLocks noChangeShapeType="1"/>
            </p:cNvSpPr>
            <p:nvPr/>
          </p:nvSpPr>
          <p:spPr bwMode="auto">
            <a:xfrm>
              <a:off x="3737" y="2022"/>
              <a:ext cx="1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6157" name="Group 27"/>
            <p:cNvGrpSpPr>
              <a:grpSpLocks/>
            </p:cNvGrpSpPr>
            <p:nvPr/>
          </p:nvGrpSpPr>
          <p:grpSpPr bwMode="auto">
            <a:xfrm rot="-5400000">
              <a:off x="3764" y="2012"/>
              <a:ext cx="1066" cy="385"/>
              <a:chOff x="3450" y="2956"/>
              <a:chExt cx="2070" cy="709"/>
            </a:xfrm>
          </p:grpSpPr>
          <p:sp>
            <p:nvSpPr>
              <p:cNvPr id="6169" name="Line 28"/>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70" name="Line 29"/>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6158" name="Text Box 30"/>
            <p:cNvSpPr txBox="1">
              <a:spLocks noChangeArrowheads="1"/>
            </p:cNvSpPr>
            <p:nvPr/>
          </p:nvSpPr>
          <p:spPr bwMode="auto">
            <a:xfrm>
              <a:off x="3713" y="1736"/>
              <a:ext cx="421"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59" name="Text Box 31"/>
            <p:cNvSpPr txBox="1">
              <a:spLocks noChangeArrowheads="1"/>
            </p:cNvSpPr>
            <p:nvPr/>
          </p:nvSpPr>
          <p:spPr bwMode="auto">
            <a:xfrm>
              <a:off x="4086" y="1736"/>
              <a:ext cx="42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0" name="Text Box 32"/>
            <p:cNvSpPr txBox="1">
              <a:spLocks noChangeArrowheads="1"/>
            </p:cNvSpPr>
            <p:nvPr/>
          </p:nvSpPr>
          <p:spPr bwMode="auto">
            <a:xfrm>
              <a:off x="4467" y="1736"/>
              <a:ext cx="42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61" name="Line 33"/>
            <p:cNvSpPr>
              <a:spLocks noChangeShapeType="1"/>
            </p:cNvSpPr>
            <p:nvPr/>
          </p:nvSpPr>
          <p:spPr bwMode="auto">
            <a:xfrm>
              <a:off x="3737" y="2393"/>
              <a:ext cx="1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62" name="Text Box 34"/>
            <p:cNvSpPr txBox="1">
              <a:spLocks noChangeArrowheads="1"/>
            </p:cNvSpPr>
            <p:nvPr/>
          </p:nvSpPr>
          <p:spPr bwMode="auto">
            <a:xfrm>
              <a:off x="3713" y="2106"/>
              <a:ext cx="42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3" name="Text Box 35"/>
            <p:cNvSpPr txBox="1">
              <a:spLocks noChangeArrowheads="1"/>
            </p:cNvSpPr>
            <p:nvPr/>
          </p:nvSpPr>
          <p:spPr bwMode="auto">
            <a:xfrm>
              <a:off x="4086" y="2106"/>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4</a:t>
              </a:r>
            </a:p>
          </p:txBody>
        </p:sp>
        <p:sp>
          <p:nvSpPr>
            <p:cNvPr id="6164" name="Text Box 36"/>
            <p:cNvSpPr txBox="1">
              <a:spLocks noChangeArrowheads="1"/>
            </p:cNvSpPr>
            <p:nvPr/>
          </p:nvSpPr>
          <p:spPr bwMode="auto">
            <a:xfrm>
              <a:off x="4467" y="2106"/>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5" name="Text Box 37"/>
            <p:cNvSpPr txBox="1">
              <a:spLocks noChangeArrowheads="1"/>
            </p:cNvSpPr>
            <p:nvPr/>
          </p:nvSpPr>
          <p:spPr bwMode="auto">
            <a:xfrm>
              <a:off x="3713" y="2477"/>
              <a:ext cx="42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66" name="Text Box 38"/>
            <p:cNvSpPr txBox="1">
              <a:spLocks noChangeArrowheads="1"/>
            </p:cNvSpPr>
            <p:nvPr/>
          </p:nvSpPr>
          <p:spPr bwMode="auto">
            <a:xfrm>
              <a:off x="4086" y="2477"/>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7" name="Text Box 39"/>
            <p:cNvSpPr txBox="1">
              <a:spLocks noChangeArrowheads="1"/>
            </p:cNvSpPr>
            <p:nvPr/>
          </p:nvSpPr>
          <p:spPr bwMode="auto">
            <a:xfrm>
              <a:off x="4467" y="2477"/>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68" name="Text Box 40"/>
            <p:cNvSpPr txBox="1">
              <a:spLocks noChangeArrowheads="1"/>
            </p:cNvSpPr>
            <p:nvPr/>
          </p:nvSpPr>
          <p:spPr bwMode="auto">
            <a:xfrm>
              <a:off x="3488" y="2044"/>
              <a:ext cx="1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6146" name="Object 41"/>
            <p:cNvGraphicFramePr>
              <a:graphicFrameLocks noChangeAspect="1"/>
            </p:cNvGraphicFramePr>
            <p:nvPr/>
          </p:nvGraphicFramePr>
          <p:xfrm>
            <a:off x="3355" y="1970"/>
            <a:ext cx="348" cy="426"/>
          </p:xfrm>
          <a:graphic>
            <a:graphicData uri="http://schemas.openxmlformats.org/presentationml/2006/ole">
              <mc:AlternateContent xmlns:mc="http://schemas.openxmlformats.org/markup-compatibility/2006">
                <mc:Choice xmlns:v="urn:schemas-microsoft-com:vml" Requires="v">
                  <p:oleObj name="Equation" r:id="rId5" imgW="304536" imgH="393359" progId="Equation.DSMT4">
                    <p:embed/>
                  </p:oleObj>
                </mc:Choice>
                <mc:Fallback>
                  <p:oleObj name="Equation" r:id="rId5" imgW="304536" imgH="39335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5" y="1970"/>
                          <a:ext cx="348" cy="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53" name="Text Box 46"/>
          <p:cNvSpPr txBox="1">
            <a:spLocks noChangeArrowheads="1"/>
          </p:cNvSpPr>
          <p:nvPr/>
        </p:nvSpPr>
        <p:spPr bwMode="auto">
          <a:xfrm>
            <a:off x="592138" y="4140200"/>
            <a:ext cx="51482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Weighted mean, pixels in the mask window contribute unequally to the final result.</a:t>
            </a:r>
            <a:endParaRPr lang="zh-CN" altLang="en-US" dirty="0">
              <a:latin typeface="+mj-lt"/>
              <a:ea typeface="楷体" pitchFamily="49" charset="-122"/>
            </a:endParaRPr>
          </a:p>
        </p:txBody>
      </p:sp>
      <p:sp>
        <p:nvSpPr>
          <p:cNvPr id="6154" name="Rectangle 47"/>
          <p:cNvSpPr>
            <a:spLocks noChangeArrowheads="1"/>
          </p:cNvSpPr>
          <p:nvPr/>
        </p:nvSpPr>
        <p:spPr bwMode="auto">
          <a:xfrm>
            <a:off x="1907704" y="5301208"/>
            <a:ext cx="4935537" cy="1569660"/>
          </a:xfrm>
          <a:prstGeom prst="rect">
            <a:avLst/>
          </a:prstGeom>
          <a:solidFill>
            <a:schemeClr val="accent1"/>
          </a:solidFill>
          <a:ln w="9525">
            <a:solidFill>
              <a:srgbClr val="FF3300"/>
            </a:solidFill>
            <a:miter lim="800000"/>
            <a:headEnd/>
            <a:tailEnd/>
          </a:ln>
        </p:spPr>
        <p:txBody>
          <a:bodyPr anchor="ctr">
            <a:spAutoFit/>
          </a:bodyPr>
          <a:lstStyle/>
          <a:p>
            <a:r>
              <a:rPr lang="en-US" altLang="zh-CN" sz="2400" dirty="0">
                <a:latin typeface="+mj-lt"/>
                <a:ea typeface="楷体" pitchFamily="49" charset="-122"/>
              </a:rPr>
              <a:t>Two 3×3 mean filter, each filter’s factor equals to the sum of all the coefficients in order to obtain the mean value.</a:t>
            </a:r>
            <a:endParaRPr lang="zh-CN" altLang="en-US" sz="2400" dirty="0">
              <a:latin typeface="+mj-lt"/>
              <a:ea typeface="楷体" pitchFamily="49" charset="-122"/>
            </a:endParaRPr>
          </a:p>
        </p:txBody>
      </p:sp>
    </p:spTree>
    <p:extLst>
      <p:ext uri="{BB962C8B-B14F-4D97-AF65-F5344CB8AC3E}">
        <p14:creationId xmlns:p14="http://schemas.microsoft.com/office/powerpoint/2010/main" val="14214657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2" name="image83.png" descr="image83.png"/>
          <p:cNvPicPr>
            <a:picLocks noChangeAspect="1"/>
          </p:cNvPicPr>
          <p:nvPr/>
        </p:nvPicPr>
        <p:blipFill>
          <a:blip r:embed="rId2"/>
          <a:stretch>
            <a:fillRect/>
          </a:stretch>
        </p:blipFill>
        <p:spPr>
          <a:xfrm>
            <a:off x="2581275" y="4875212"/>
            <a:ext cx="1997075" cy="1677988"/>
          </a:xfrm>
          <a:prstGeom prst="rect">
            <a:avLst/>
          </a:prstGeom>
          <a:ln w="12700">
            <a:miter lim="400000"/>
          </a:ln>
        </p:spPr>
      </p:pic>
      <p:pic>
        <p:nvPicPr>
          <p:cNvPr id="903" name="image84.png" descr="image84.png"/>
          <p:cNvPicPr>
            <a:picLocks noChangeAspect="1"/>
          </p:cNvPicPr>
          <p:nvPr/>
        </p:nvPicPr>
        <p:blipFill>
          <a:blip r:embed="rId3"/>
          <a:stretch>
            <a:fillRect/>
          </a:stretch>
        </p:blipFill>
        <p:spPr>
          <a:xfrm>
            <a:off x="2581275" y="1100137"/>
            <a:ext cx="1995489" cy="1679576"/>
          </a:xfrm>
          <a:prstGeom prst="rect">
            <a:avLst/>
          </a:prstGeom>
          <a:ln w="12700">
            <a:miter lim="400000"/>
          </a:ln>
        </p:spPr>
      </p:pic>
      <p:pic>
        <p:nvPicPr>
          <p:cNvPr id="904" name="image85.png" descr="image85.png"/>
          <p:cNvPicPr>
            <a:picLocks noChangeAspect="1"/>
          </p:cNvPicPr>
          <p:nvPr/>
        </p:nvPicPr>
        <p:blipFill>
          <a:blip r:embed="rId4"/>
          <a:stretch>
            <a:fillRect/>
          </a:stretch>
        </p:blipFill>
        <p:spPr>
          <a:xfrm>
            <a:off x="2581275" y="2987675"/>
            <a:ext cx="1997075" cy="1677989"/>
          </a:xfrm>
          <a:prstGeom prst="rect">
            <a:avLst/>
          </a:prstGeom>
          <a:ln w="12700">
            <a:miter lim="400000"/>
          </a:ln>
        </p:spPr>
      </p:pic>
      <p:pic>
        <p:nvPicPr>
          <p:cNvPr id="905" name="image80.png" descr="image80.png"/>
          <p:cNvPicPr>
            <a:picLocks noChangeAspect="1"/>
          </p:cNvPicPr>
          <p:nvPr/>
        </p:nvPicPr>
        <p:blipFill>
          <a:blip r:embed="rId5"/>
          <a:stretch>
            <a:fillRect/>
          </a:stretch>
        </p:blipFill>
        <p:spPr>
          <a:xfrm>
            <a:off x="6992938" y="1100137"/>
            <a:ext cx="1998663" cy="1679576"/>
          </a:xfrm>
          <a:prstGeom prst="rect">
            <a:avLst/>
          </a:prstGeom>
          <a:ln w="12700">
            <a:miter lim="400000"/>
          </a:ln>
        </p:spPr>
      </p:pic>
      <p:pic>
        <p:nvPicPr>
          <p:cNvPr id="906" name="image81.png" descr="image81.png"/>
          <p:cNvPicPr>
            <a:picLocks noChangeAspect="1"/>
          </p:cNvPicPr>
          <p:nvPr/>
        </p:nvPicPr>
        <p:blipFill>
          <a:blip r:embed="rId6"/>
          <a:stretch>
            <a:fillRect/>
          </a:stretch>
        </p:blipFill>
        <p:spPr>
          <a:xfrm>
            <a:off x="6992938" y="2987675"/>
            <a:ext cx="1998663" cy="1677989"/>
          </a:xfrm>
          <a:prstGeom prst="rect">
            <a:avLst/>
          </a:prstGeom>
          <a:ln w="12700">
            <a:miter lim="400000"/>
          </a:ln>
        </p:spPr>
      </p:pic>
      <p:pic>
        <p:nvPicPr>
          <p:cNvPr id="907" name="image82.png" descr="image82.png"/>
          <p:cNvPicPr>
            <a:picLocks noChangeAspect="1"/>
          </p:cNvPicPr>
          <p:nvPr/>
        </p:nvPicPr>
        <p:blipFill>
          <a:blip r:embed="rId7"/>
          <a:stretch>
            <a:fillRect/>
          </a:stretch>
        </p:blipFill>
        <p:spPr>
          <a:xfrm>
            <a:off x="6992938" y="4875212"/>
            <a:ext cx="1998663" cy="1677988"/>
          </a:xfrm>
          <a:prstGeom prst="rect">
            <a:avLst/>
          </a:prstGeom>
          <a:ln w="12700">
            <a:miter lim="400000"/>
          </a:ln>
        </p:spPr>
      </p:pic>
      <p:sp>
        <p:nvSpPr>
          <p:cNvPr id="908" name="σs = 2"/>
          <p:cNvSpPr txBox="1"/>
          <p:nvPr/>
        </p:nvSpPr>
        <p:spPr>
          <a:xfrm>
            <a:off x="1654175" y="2071688"/>
            <a:ext cx="788560"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300">
                <a:solidFill>
                  <a:srgbClr val="5A6378"/>
                </a:solidFill>
                <a:latin typeface="Symbol"/>
                <a:ea typeface="Symbol"/>
                <a:cs typeface="Symbol"/>
                <a:sym typeface="Symbol"/>
              </a:defRPr>
            </a:pPr>
            <a:r>
              <a:t>s</a:t>
            </a:r>
            <a:r>
              <a:rPr baseline="-25000">
                <a:latin typeface="Times New Roman"/>
                <a:ea typeface="Times New Roman"/>
                <a:cs typeface="Times New Roman"/>
                <a:sym typeface="Times New Roman"/>
              </a:rPr>
              <a:t>s </a:t>
            </a:r>
            <a:r>
              <a:rPr>
                <a:latin typeface="Times New Roman"/>
                <a:ea typeface="Times New Roman"/>
                <a:cs typeface="Times New Roman"/>
                <a:sym typeface="Times New Roman"/>
              </a:rPr>
              <a:t>= 2</a:t>
            </a:r>
          </a:p>
        </p:txBody>
      </p:sp>
      <p:sp>
        <p:nvSpPr>
          <p:cNvPr id="909" name="σs = 6"/>
          <p:cNvSpPr txBox="1"/>
          <p:nvPr/>
        </p:nvSpPr>
        <p:spPr>
          <a:xfrm>
            <a:off x="1654175" y="3624262"/>
            <a:ext cx="788560"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300">
                <a:solidFill>
                  <a:srgbClr val="5A6378"/>
                </a:solidFill>
                <a:latin typeface="Symbol"/>
                <a:ea typeface="Symbol"/>
                <a:cs typeface="Symbol"/>
                <a:sym typeface="Symbol"/>
              </a:defRPr>
            </a:pPr>
            <a:r>
              <a:t>s</a:t>
            </a:r>
            <a:r>
              <a:rPr baseline="-25000">
                <a:latin typeface="Times New Roman"/>
                <a:ea typeface="Times New Roman"/>
                <a:cs typeface="Times New Roman"/>
                <a:sym typeface="Times New Roman"/>
              </a:rPr>
              <a:t>s </a:t>
            </a:r>
            <a:r>
              <a:rPr>
                <a:latin typeface="Times New Roman"/>
                <a:ea typeface="Times New Roman"/>
                <a:cs typeface="Times New Roman"/>
                <a:sym typeface="Times New Roman"/>
              </a:rPr>
              <a:t>= 6</a:t>
            </a:r>
          </a:p>
        </p:txBody>
      </p:sp>
      <p:sp>
        <p:nvSpPr>
          <p:cNvPr id="910" name="σs = 18"/>
          <p:cNvSpPr txBox="1"/>
          <p:nvPr/>
        </p:nvSpPr>
        <p:spPr>
          <a:xfrm>
            <a:off x="1520825" y="5511800"/>
            <a:ext cx="934610" cy="4699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300">
                <a:solidFill>
                  <a:srgbClr val="5A6378"/>
                </a:solidFill>
                <a:latin typeface="Symbol"/>
                <a:ea typeface="Symbol"/>
                <a:cs typeface="Symbol"/>
                <a:sym typeface="Symbol"/>
              </a:defRPr>
            </a:pPr>
            <a:r>
              <a:t>s</a:t>
            </a:r>
            <a:r>
              <a:rPr baseline="-25000">
                <a:latin typeface="Times New Roman"/>
                <a:ea typeface="Times New Roman"/>
                <a:cs typeface="Times New Roman"/>
                <a:sym typeface="Times New Roman"/>
              </a:rPr>
              <a:t>s </a:t>
            </a:r>
            <a:r>
              <a:rPr>
                <a:latin typeface="Times New Roman"/>
                <a:ea typeface="Times New Roman"/>
                <a:cs typeface="Times New Roman"/>
                <a:sym typeface="Times New Roman"/>
              </a:rPr>
              <a:t>= 18</a:t>
            </a:r>
          </a:p>
        </p:txBody>
      </p:sp>
      <p:sp>
        <p:nvSpPr>
          <p:cNvPr id="911" name="σr = 0.1"/>
          <p:cNvSpPr txBox="1"/>
          <p:nvPr/>
        </p:nvSpPr>
        <p:spPr>
          <a:xfrm>
            <a:off x="3079081" y="646112"/>
            <a:ext cx="996701"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300">
                <a:solidFill>
                  <a:srgbClr val="FFFFFF"/>
                </a:solidFill>
                <a:latin typeface="Symbol"/>
                <a:ea typeface="Symbol"/>
                <a:cs typeface="Symbol"/>
                <a:sym typeface="Symbol"/>
              </a:defRPr>
            </a:pPr>
            <a:r>
              <a:t>s</a:t>
            </a:r>
            <a:r>
              <a:rPr baseline="-25000">
                <a:latin typeface="Times New Roman"/>
                <a:ea typeface="Times New Roman"/>
                <a:cs typeface="Times New Roman"/>
                <a:sym typeface="Times New Roman"/>
              </a:rPr>
              <a:t>r </a:t>
            </a:r>
            <a:r>
              <a:rPr>
                <a:latin typeface="Times New Roman"/>
                <a:ea typeface="Times New Roman"/>
                <a:cs typeface="Times New Roman"/>
                <a:sym typeface="Times New Roman"/>
              </a:rPr>
              <a:t>= 0.1</a:t>
            </a:r>
          </a:p>
        </p:txBody>
      </p:sp>
      <p:sp>
        <p:nvSpPr>
          <p:cNvPr id="912" name="σr = 0.25"/>
          <p:cNvSpPr txBox="1"/>
          <p:nvPr/>
        </p:nvSpPr>
        <p:spPr>
          <a:xfrm>
            <a:off x="5207919" y="646112"/>
            <a:ext cx="1142751"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300">
                <a:solidFill>
                  <a:srgbClr val="FFFFFF"/>
                </a:solidFill>
                <a:latin typeface="Symbol"/>
                <a:ea typeface="Symbol"/>
                <a:cs typeface="Symbol"/>
                <a:sym typeface="Symbol"/>
              </a:defRPr>
            </a:pPr>
            <a:r>
              <a:t>s</a:t>
            </a:r>
            <a:r>
              <a:rPr baseline="-25000">
                <a:latin typeface="Times New Roman"/>
                <a:ea typeface="Times New Roman"/>
                <a:cs typeface="Times New Roman"/>
                <a:sym typeface="Times New Roman"/>
              </a:rPr>
              <a:t>r </a:t>
            </a:r>
            <a:r>
              <a:rPr>
                <a:latin typeface="Times New Roman"/>
                <a:ea typeface="Times New Roman"/>
                <a:cs typeface="Times New Roman"/>
                <a:sym typeface="Times New Roman"/>
              </a:rPr>
              <a:t>= 0.25</a:t>
            </a:r>
          </a:p>
        </p:txBody>
      </p:sp>
      <p:sp>
        <p:nvSpPr>
          <p:cNvPr id="913" name="σr = ∞  (Gaussian blur)"/>
          <p:cNvSpPr txBox="1"/>
          <p:nvPr/>
        </p:nvSpPr>
        <p:spPr>
          <a:xfrm>
            <a:off x="7193028" y="344488"/>
            <a:ext cx="1598481" cy="7493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300">
                <a:solidFill>
                  <a:srgbClr val="FFFFFF"/>
                </a:solidFill>
                <a:latin typeface="Symbol"/>
                <a:ea typeface="Symbol"/>
                <a:cs typeface="Symbol"/>
                <a:sym typeface="Symbol"/>
              </a:defRPr>
            </a:pPr>
            <a:r>
              <a:t>s</a:t>
            </a:r>
            <a:r>
              <a:rPr baseline="-25000">
                <a:latin typeface="Times New Roman"/>
                <a:ea typeface="Times New Roman"/>
                <a:cs typeface="Times New Roman"/>
                <a:sym typeface="Times New Roman"/>
              </a:rPr>
              <a:t>r </a:t>
            </a:r>
            <a:r>
              <a:rPr>
                <a:latin typeface="Times New Roman"/>
                <a:ea typeface="Times New Roman"/>
                <a:cs typeface="Times New Roman"/>
                <a:sym typeface="Times New Roman"/>
              </a:rPr>
              <a:t>= </a:t>
            </a:r>
            <a:r>
              <a:t>¥ </a:t>
            </a:r>
            <a:br/>
            <a:r>
              <a:rPr sz="1900">
                <a:latin typeface="Times New Roman"/>
                <a:ea typeface="Times New Roman"/>
                <a:cs typeface="Times New Roman"/>
                <a:sym typeface="Times New Roman"/>
              </a:rPr>
              <a:t>(Gaussian blur)</a:t>
            </a:r>
          </a:p>
        </p:txBody>
      </p:sp>
      <p:pic>
        <p:nvPicPr>
          <p:cNvPr id="914" name="image44.png" descr="image44.png"/>
          <p:cNvPicPr>
            <a:picLocks noChangeAspect="1"/>
          </p:cNvPicPr>
          <p:nvPr/>
        </p:nvPicPr>
        <p:blipFill>
          <a:blip r:embed="rId8"/>
          <a:stretch>
            <a:fillRect/>
          </a:stretch>
        </p:blipFill>
        <p:spPr>
          <a:xfrm>
            <a:off x="152400" y="147637"/>
            <a:ext cx="2001839" cy="1681163"/>
          </a:xfrm>
          <a:prstGeom prst="rect">
            <a:avLst/>
          </a:prstGeom>
          <a:ln w="12700">
            <a:miter lim="400000"/>
          </a:ln>
        </p:spPr>
      </p:pic>
      <p:sp>
        <p:nvSpPr>
          <p:cNvPr id="915" name="input"/>
          <p:cNvSpPr txBox="1"/>
          <p:nvPr/>
        </p:nvSpPr>
        <p:spPr>
          <a:xfrm>
            <a:off x="107950" y="1763713"/>
            <a:ext cx="5998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input</a:t>
            </a:r>
          </a:p>
        </p:txBody>
      </p:sp>
      <p:sp>
        <p:nvSpPr>
          <p:cNvPr id="916" name="Varying the Intensity Parameter"/>
          <p:cNvSpPr txBox="1">
            <a:spLocks noGrp="1"/>
          </p:cNvSpPr>
          <p:nvPr>
            <p:ph type="title"/>
          </p:nvPr>
        </p:nvSpPr>
        <p:spPr>
          <a:xfrm>
            <a:off x="2286000" y="-76200"/>
            <a:ext cx="4724400" cy="609600"/>
          </a:xfrm>
          <a:prstGeom prst="rect">
            <a:avLst/>
          </a:prstGeom>
        </p:spPr>
        <p:txBody>
          <a:bodyPr/>
          <a:lstStyle>
            <a:lvl1pPr algn="ctr">
              <a:defRPr sz="2100"/>
            </a:lvl1pPr>
          </a:lstStyle>
          <a:p>
            <a:r>
              <a:t>Varying the Intensity Parameter</a:t>
            </a:r>
          </a:p>
        </p:txBody>
      </p:sp>
      <p:pic>
        <p:nvPicPr>
          <p:cNvPr id="917" name="image86.png" descr="image86.png"/>
          <p:cNvPicPr>
            <a:picLocks noChangeAspect="1"/>
          </p:cNvPicPr>
          <p:nvPr/>
        </p:nvPicPr>
        <p:blipFill>
          <a:blip r:embed="rId9"/>
          <a:stretch>
            <a:fillRect/>
          </a:stretch>
        </p:blipFill>
        <p:spPr>
          <a:xfrm>
            <a:off x="4779962" y="4875212"/>
            <a:ext cx="1992313" cy="1671638"/>
          </a:xfrm>
          <a:prstGeom prst="rect">
            <a:avLst/>
          </a:prstGeom>
          <a:ln w="12700">
            <a:miter lim="400000"/>
          </a:ln>
        </p:spPr>
      </p:pic>
      <p:pic>
        <p:nvPicPr>
          <p:cNvPr id="918" name="image87.png" descr="image87.png"/>
          <p:cNvPicPr>
            <a:picLocks noChangeAspect="1"/>
          </p:cNvPicPr>
          <p:nvPr/>
        </p:nvPicPr>
        <p:blipFill>
          <a:blip r:embed="rId10"/>
          <a:stretch>
            <a:fillRect/>
          </a:stretch>
        </p:blipFill>
        <p:spPr>
          <a:xfrm>
            <a:off x="4787900" y="1100137"/>
            <a:ext cx="1992314" cy="1671638"/>
          </a:xfrm>
          <a:prstGeom prst="rect">
            <a:avLst/>
          </a:prstGeom>
          <a:ln w="12700">
            <a:miter lim="400000"/>
          </a:ln>
        </p:spPr>
      </p:pic>
      <p:pic>
        <p:nvPicPr>
          <p:cNvPr id="919" name="image88.png" descr="image88.png"/>
          <p:cNvPicPr>
            <a:picLocks noChangeAspect="1"/>
          </p:cNvPicPr>
          <p:nvPr/>
        </p:nvPicPr>
        <p:blipFill>
          <a:blip r:embed="rId11"/>
          <a:stretch>
            <a:fillRect/>
          </a:stretch>
        </p:blipFill>
        <p:spPr>
          <a:xfrm>
            <a:off x="4779962" y="2987675"/>
            <a:ext cx="1992313" cy="1671639"/>
          </a:xfrm>
          <a:prstGeom prst="rect">
            <a:avLst/>
          </a:prstGeom>
          <a:ln w="12700">
            <a:miter lim="400000"/>
          </a:ln>
        </p:spPr>
      </p:pic>
      <p:sp>
        <p:nvSpPr>
          <p:cNvPr id="920" name="矩形"/>
          <p:cNvSpPr/>
          <p:nvPr/>
        </p:nvSpPr>
        <p:spPr>
          <a:xfrm>
            <a:off x="2578099" y="1101725"/>
            <a:ext cx="6411915" cy="1674814"/>
          </a:xfrm>
          <a:prstGeom prst="rect">
            <a:avLst/>
          </a:prstGeom>
          <a:ln w="38100" cap="rnd">
            <a:solidFill>
              <a:srgbClr val="000000"/>
            </a:solidFill>
            <a:prstDash val="sysDot"/>
            <a:miter lim="400000"/>
          </a:ln>
        </p:spPr>
        <p:txBody>
          <a:bodyPr lIns="45719" rIns="45719" anchor="ctr"/>
          <a:lstStyle/>
          <a:p>
            <a:endParaRPr/>
          </a:p>
        </p:txBody>
      </p:sp>
      <p:sp>
        <p:nvSpPr>
          <p:cNvPr id="921" name="矩形"/>
          <p:cNvSpPr/>
          <p:nvPr/>
        </p:nvSpPr>
        <p:spPr>
          <a:xfrm>
            <a:off x="2581274" y="2990850"/>
            <a:ext cx="6411915" cy="1674814"/>
          </a:xfrm>
          <a:prstGeom prst="rect">
            <a:avLst/>
          </a:prstGeom>
          <a:ln w="76200">
            <a:solidFill>
              <a:srgbClr val="000000"/>
            </a:solidFill>
            <a:miter lim="400000"/>
          </a:ln>
        </p:spPr>
        <p:txBody>
          <a:bodyPr lIns="45719" rIns="45719" anchor="ctr"/>
          <a:lstStyle/>
          <a:p>
            <a:endParaRPr/>
          </a:p>
        </p:txBody>
      </p:sp>
      <p:sp>
        <p:nvSpPr>
          <p:cNvPr id="922" name="矩形"/>
          <p:cNvSpPr/>
          <p:nvPr/>
        </p:nvSpPr>
        <p:spPr>
          <a:xfrm>
            <a:off x="2581274" y="4878387"/>
            <a:ext cx="6411915" cy="1674812"/>
          </a:xfrm>
          <a:prstGeom prst="rect">
            <a:avLst/>
          </a:prstGeom>
          <a:ln w="38100" cap="rnd">
            <a:solidFill>
              <a:srgbClr val="000000"/>
            </a:solidFill>
            <a:prstDash val="sysDot"/>
            <a:miter lim="400000"/>
          </a:ln>
        </p:spPr>
        <p:txBody>
          <a:bodyPr lIns="45719" rIns="45719" anchor="ctr"/>
          <a:lstStyle/>
          <a:p>
            <a:endParaRPr/>
          </a:p>
        </p:txBody>
      </p:sp>
    </p:spTree>
    <p:extLst>
      <p:ext uri="{BB962C8B-B14F-4D97-AF65-F5344CB8AC3E}">
        <p14:creationId xmlns:p14="http://schemas.microsoft.com/office/powerpoint/2010/main" val="375218914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 name="image44.png" descr="image44.png"/>
          <p:cNvPicPr>
            <a:picLocks noChangeAspect="1"/>
          </p:cNvPicPr>
          <p:nvPr/>
        </p:nvPicPr>
        <p:blipFill>
          <a:blip r:embed="rId2"/>
          <a:stretch>
            <a:fillRect/>
          </a:stretch>
        </p:blipFill>
        <p:spPr>
          <a:xfrm>
            <a:off x="493712" y="7938"/>
            <a:ext cx="8158163" cy="6846887"/>
          </a:xfrm>
          <a:prstGeom prst="rect">
            <a:avLst/>
          </a:prstGeom>
          <a:ln w="12700">
            <a:miter lim="400000"/>
          </a:ln>
        </p:spPr>
      </p:pic>
      <p:sp>
        <p:nvSpPr>
          <p:cNvPr id="925" name="input"/>
          <p:cNvSpPr txBox="1"/>
          <p:nvPr/>
        </p:nvSpPr>
        <p:spPr>
          <a:xfrm>
            <a:off x="7402651" y="257175"/>
            <a:ext cx="973000" cy="535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2800" b="1">
                <a:latin typeface="+mj-lt"/>
                <a:ea typeface="+mj-ea"/>
                <a:cs typeface="+mj-cs"/>
                <a:sym typeface="Helvetica"/>
              </a:defRPr>
            </a:lvl1pPr>
          </a:lstStyle>
          <a:p>
            <a:r>
              <a:t>input</a:t>
            </a:r>
          </a:p>
        </p:txBody>
      </p:sp>
    </p:spTree>
    <p:extLst>
      <p:ext uri="{BB962C8B-B14F-4D97-AF65-F5344CB8AC3E}">
        <p14:creationId xmlns:p14="http://schemas.microsoft.com/office/powerpoint/2010/main" val="284795450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7" name="image85.png" descr="image85.png"/>
          <p:cNvPicPr>
            <a:picLocks noChangeAspect="1"/>
          </p:cNvPicPr>
          <p:nvPr/>
        </p:nvPicPr>
        <p:blipFill>
          <a:blip r:embed="rId2"/>
          <a:stretch>
            <a:fillRect/>
          </a:stretch>
        </p:blipFill>
        <p:spPr>
          <a:xfrm>
            <a:off x="500062" y="9525"/>
            <a:ext cx="8145463" cy="6843714"/>
          </a:xfrm>
          <a:prstGeom prst="rect">
            <a:avLst/>
          </a:prstGeom>
          <a:ln w="12700">
            <a:miter lim="400000"/>
          </a:ln>
        </p:spPr>
      </p:pic>
      <p:sp>
        <p:nvSpPr>
          <p:cNvPr id="928" name="σr = 0.1"/>
          <p:cNvSpPr txBox="1"/>
          <p:nvPr/>
        </p:nvSpPr>
        <p:spPr>
          <a:xfrm>
            <a:off x="7002171" y="203200"/>
            <a:ext cx="1373479" cy="6223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a:defRPr sz="3200">
                <a:latin typeface="Symbol"/>
                <a:ea typeface="Symbol"/>
                <a:cs typeface="Symbol"/>
                <a:sym typeface="Symbol"/>
              </a:defRPr>
            </a:pPr>
            <a:r>
              <a:t>s</a:t>
            </a:r>
            <a:r>
              <a:rPr b="1" baseline="-25000">
                <a:latin typeface="Times New Roman"/>
                <a:ea typeface="Times New Roman"/>
                <a:cs typeface="Times New Roman"/>
                <a:sym typeface="Times New Roman"/>
              </a:rPr>
              <a:t>r </a:t>
            </a:r>
            <a:r>
              <a:rPr b="1">
                <a:latin typeface="Times New Roman"/>
                <a:ea typeface="Times New Roman"/>
                <a:cs typeface="Times New Roman"/>
                <a:sym typeface="Times New Roman"/>
              </a:rPr>
              <a:t>= 0.1</a:t>
            </a:r>
          </a:p>
        </p:txBody>
      </p:sp>
    </p:spTree>
    <p:extLst>
      <p:ext uri="{BB962C8B-B14F-4D97-AF65-F5344CB8AC3E}">
        <p14:creationId xmlns:p14="http://schemas.microsoft.com/office/powerpoint/2010/main" val="414493127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0" name="image88.png" descr="image88.png"/>
          <p:cNvPicPr>
            <a:picLocks noChangeAspect="1"/>
          </p:cNvPicPr>
          <p:nvPr/>
        </p:nvPicPr>
        <p:blipFill>
          <a:blip r:embed="rId2"/>
          <a:stretch>
            <a:fillRect/>
          </a:stretch>
        </p:blipFill>
        <p:spPr>
          <a:xfrm>
            <a:off x="490537" y="6350"/>
            <a:ext cx="8162926" cy="6850064"/>
          </a:xfrm>
          <a:prstGeom prst="rect">
            <a:avLst/>
          </a:prstGeom>
          <a:ln w="12700">
            <a:miter lim="400000"/>
          </a:ln>
        </p:spPr>
      </p:pic>
      <p:sp>
        <p:nvSpPr>
          <p:cNvPr id="931" name="σr = 0.25"/>
          <p:cNvSpPr txBox="1"/>
          <p:nvPr/>
        </p:nvSpPr>
        <p:spPr>
          <a:xfrm>
            <a:off x="6798971" y="203200"/>
            <a:ext cx="1576679" cy="6223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a:defRPr sz="3200">
                <a:latin typeface="Symbol"/>
                <a:ea typeface="Symbol"/>
                <a:cs typeface="Symbol"/>
                <a:sym typeface="Symbol"/>
              </a:defRPr>
            </a:pPr>
            <a:r>
              <a:t>s</a:t>
            </a:r>
            <a:r>
              <a:rPr b="1" baseline="-25000">
                <a:latin typeface="Times New Roman"/>
                <a:ea typeface="Times New Roman"/>
                <a:cs typeface="Times New Roman"/>
                <a:sym typeface="Times New Roman"/>
              </a:rPr>
              <a:t>r </a:t>
            </a:r>
            <a:r>
              <a:rPr b="1">
                <a:latin typeface="Times New Roman"/>
                <a:ea typeface="Times New Roman"/>
                <a:cs typeface="Times New Roman"/>
                <a:sym typeface="Times New Roman"/>
              </a:rPr>
              <a:t>= 0.25</a:t>
            </a:r>
          </a:p>
        </p:txBody>
      </p:sp>
    </p:spTree>
    <p:extLst>
      <p:ext uri="{BB962C8B-B14F-4D97-AF65-F5344CB8AC3E}">
        <p14:creationId xmlns:p14="http://schemas.microsoft.com/office/powerpoint/2010/main" val="164696208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 name="image81.png" descr="image81.png"/>
          <p:cNvPicPr>
            <a:picLocks noChangeAspect="1"/>
          </p:cNvPicPr>
          <p:nvPr/>
        </p:nvPicPr>
        <p:blipFill>
          <a:blip r:embed="rId2"/>
          <a:stretch>
            <a:fillRect/>
          </a:stretch>
        </p:blipFill>
        <p:spPr>
          <a:xfrm>
            <a:off x="495300" y="9525"/>
            <a:ext cx="8153400" cy="6845300"/>
          </a:xfrm>
          <a:prstGeom prst="rect">
            <a:avLst/>
          </a:prstGeom>
          <a:ln w="12700">
            <a:miter lim="400000"/>
          </a:ln>
        </p:spPr>
      </p:pic>
      <p:sp>
        <p:nvSpPr>
          <p:cNvPr id="934" name="σr = ∞ (Gaussian blur)"/>
          <p:cNvSpPr txBox="1"/>
          <p:nvPr/>
        </p:nvSpPr>
        <p:spPr>
          <a:xfrm>
            <a:off x="5890309" y="203200"/>
            <a:ext cx="2485342" cy="102985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a:defRPr sz="3200">
                <a:latin typeface="Symbol"/>
                <a:ea typeface="Symbol"/>
                <a:cs typeface="Symbol"/>
                <a:sym typeface="Symbol"/>
              </a:defRPr>
            </a:pPr>
            <a:r>
              <a:t>s</a:t>
            </a:r>
            <a:r>
              <a:rPr b="1" baseline="-25000">
                <a:latin typeface="Times New Roman"/>
                <a:ea typeface="Times New Roman"/>
                <a:cs typeface="Times New Roman"/>
                <a:sym typeface="Times New Roman"/>
              </a:rPr>
              <a:t>r </a:t>
            </a:r>
            <a:r>
              <a:rPr b="1">
                <a:latin typeface="Times New Roman"/>
                <a:ea typeface="Times New Roman"/>
                <a:cs typeface="Times New Roman"/>
                <a:sym typeface="Times New Roman"/>
              </a:rPr>
              <a:t>= </a:t>
            </a:r>
            <a:r>
              <a:t>¥</a:t>
            </a:r>
            <a:br/>
            <a:r>
              <a:rPr sz="2800" b="1">
                <a:latin typeface="Times New Roman"/>
                <a:ea typeface="Times New Roman"/>
                <a:cs typeface="Times New Roman"/>
                <a:sym typeface="Times New Roman"/>
              </a:rPr>
              <a:t>(Gaussian blur)</a:t>
            </a:r>
          </a:p>
        </p:txBody>
      </p:sp>
    </p:spTree>
    <p:extLst>
      <p:ext uri="{BB962C8B-B14F-4D97-AF65-F5344CB8AC3E}">
        <p14:creationId xmlns:p14="http://schemas.microsoft.com/office/powerpoint/2010/main" val="363380036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6" name="image83.png" descr="image83.png"/>
          <p:cNvPicPr>
            <a:picLocks noChangeAspect="1"/>
          </p:cNvPicPr>
          <p:nvPr/>
        </p:nvPicPr>
        <p:blipFill>
          <a:blip r:embed="rId2"/>
          <a:stretch>
            <a:fillRect/>
          </a:stretch>
        </p:blipFill>
        <p:spPr>
          <a:xfrm>
            <a:off x="2581275" y="4875212"/>
            <a:ext cx="1997075" cy="1677988"/>
          </a:xfrm>
          <a:prstGeom prst="rect">
            <a:avLst/>
          </a:prstGeom>
          <a:ln w="12700">
            <a:miter lim="400000"/>
          </a:ln>
        </p:spPr>
      </p:pic>
      <p:pic>
        <p:nvPicPr>
          <p:cNvPr id="937" name="image84.png" descr="image84.png"/>
          <p:cNvPicPr>
            <a:picLocks noChangeAspect="1"/>
          </p:cNvPicPr>
          <p:nvPr/>
        </p:nvPicPr>
        <p:blipFill>
          <a:blip r:embed="rId3"/>
          <a:stretch>
            <a:fillRect/>
          </a:stretch>
        </p:blipFill>
        <p:spPr>
          <a:xfrm>
            <a:off x="2581275" y="1100137"/>
            <a:ext cx="1995489" cy="1679576"/>
          </a:xfrm>
          <a:prstGeom prst="rect">
            <a:avLst/>
          </a:prstGeom>
          <a:ln w="12700">
            <a:miter lim="400000"/>
          </a:ln>
        </p:spPr>
      </p:pic>
      <p:pic>
        <p:nvPicPr>
          <p:cNvPr id="938" name="image85.png" descr="image85.png"/>
          <p:cNvPicPr>
            <a:picLocks noChangeAspect="1"/>
          </p:cNvPicPr>
          <p:nvPr/>
        </p:nvPicPr>
        <p:blipFill>
          <a:blip r:embed="rId4"/>
          <a:stretch>
            <a:fillRect/>
          </a:stretch>
        </p:blipFill>
        <p:spPr>
          <a:xfrm>
            <a:off x="2581275" y="2987675"/>
            <a:ext cx="1997075" cy="1677989"/>
          </a:xfrm>
          <a:prstGeom prst="rect">
            <a:avLst/>
          </a:prstGeom>
          <a:ln w="12700">
            <a:miter lim="400000"/>
          </a:ln>
        </p:spPr>
      </p:pic>
      <p:pic>
        <p:nvPicPr>
          <p:cNvPr id="939" name="image80.png" descr="image80.png"/>
          <p:cNvPicPr>
            <a:picLocks noChangeAspect="1"/>
          </p:cNvPicPr>
          <p:nvPr/>
        </p:nvPicPr>
        <p:blipFill>
          <a:blip r:embed="rId5"/>
          <a:stretch>
            <a:fillRect/>
          </a:stretch>
        </p:blipFill>
        <p:spPr>
          <a:xfrm>
            <a:off x="6992938" y="1100137"/>
            <a:ext cx="1998663" cy="1679576"/>
          </a:xfrm>
          <a:prstGeom prst="rect">
            <a:avLst/>
          </a:prstGeom>
          <a:ln w="12700">
            <a:miter lim="400000"/>
          </a:ln>
        </p:spPr>
      </p:pic>
      <p:pic>
        <p:nvPicPr>
          <p:cNvPr id="940" name="image81.png" descr="image81.png"/>
          <p:cNvPicPr>
            <a:picLocks noChangeAspect="1"/>
          </p:cNvPicPr>
          <p:nvPr/>
        </p:nvPicPr>
        <p:blipFill>
          <a:blip r:embed="rId6"/>
          <a:stretch>
            <a:fillRect/>
          </a:stretch>
        </p:blipFill>
        <p:spPr>
          <a:xfrm>
            <a:off x="6992938" y="2987675"/>
            <a:ext cx="1998663" cy="1677989"/>
          </a:xfrm>
          <a:prstGeom prst="rect">
            <a:avLst/>
          </a:prstGeom>
          <a:ln w="12700">
            <a:miter lim="400000"/>
          </a:ln>
        </p:spPr>
      </p:pic>
      <p:pic>
        <p:nvPicPr>
          <p:cNvPr id="941" name="image82.png" descr="image82.png"/>
          <p:cNvPicPr>
            <a:picLocks noChangeAspect="1"/>
          </p:cNvPicPr>
          <p:nvPr/>
        </p:nvPicPr>
        <p:blipFill>
          <a:blip r:embed="rId7"/>
          <a:stretch>
            <a:fillRect/>
          </a:stretch>
        </p:blipFill>
        <p:spPr>
          <a:xfrm>
            <a:off x="6992938" y="4875212"/>
            <a:ext cx="1998663" cy="1677988"/>
          </a:xfrm>
          <a:prstGeom prst="rect">
            <a:avLst/>
          </a:prstGeom>
          <a:ln w="12700">
            <a:miter lim="400000"/>
          </a:ln>
        </p:spPr>
      </p:pic>
      <p:sp>
        <p:nvSpPr>
          <p:cNvPr id="942" name="σs = 2"/>
          <p:cNvSpPr txBox="1"/>
          <p:nvPr/>
        </p:nvSpPr>
        <p:spPr>
          <a:xfrm>
            <a:off x="1654175" y="2071688"/>
            <a:ext cx="788560"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300">
                <a:solidFill>
                  <a:srgbClr val="5A6378"/>
                </a:solidFill>
                <a:latin typeface="Symbol"/>
                <a:ea typeface="Symbol"/>
                <a:cs typeface="Symbol"/>
                <a:sym typeface="Symbol"/>
              </a:defRPr>
            </a:pPr>
            <a:r>
              <a:t>s</a:t>
            </a:r>
            <a:r>
              <a:rPr baseline="-25000">
                <a:latin typeface="Times New Roman"/>
                <a:ea typeface="Times New Roman"/>
                <a:cs typeface="Times New Roman"/>
                <a:sym typeface="Times New Roman"/>
              </a:rPr>
              <a:t>s </a:t>
            </a:r>
            <a:r>
              <a:rPr>
                <a:latin typeface="Times New Roman"/>
                <a:ea typeface="Times New Roman"/>
                <a:cs typeface="Times New Roman"/>
                <a:sym typeface="Times New Roman"/>
              </a:rPr>
              <a:t>= 2</a:t>
            </a:r>
          </a:p>
        </p:txBody>
      </p:sp>
      <p:sp>
        <p:nvSpPr>
          <p:cNvPr id="943" name="σs = 6"/>
          <p:cNvSpPr txBox="1"/>
          <p:nvPr/>
        </p:nvSpPr>
        <p:spPr>
          <a:xfrm>
            <a:off x="1654175" y="3624262"/>
            <a:ext cx="788560"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300">
                <a:solidFill>
                  <a:srgbClr val="5A6378"/>
                </a:solidFill>
                <a:latin typeface="Symbol"/>
                <a:ea typeface="Symbol"/>
                <a:cs typeface="Symbol"/>
                <a:sym typeface="Symbol"/>
              </a:defRPr>
            </a:pPr>
            <a:r>
              <a:t>s</a:t>
            </a:r>
            <a:r>
              <a:rPr baseline="-25000">
                <a:latin typeface="Times New Roman"/>
                <a:ea typeface="Times New Roman"/>
                <a:cs typeface="Times New Roman"/>
                <a:sym typeface="Times New Roman"/>
              </a:rPr>
              <a:t>s </a:t>
            </a:r>
            <a:r>
              <a:rPr>
                <a:latin typeface="Times New Roman"/>
                <a:ea typeface="Times New Roman"/>
                <a:cs typeface="Times New Roman"/>
                <a:sym typeface="Times New Roman"/>
              </a:rPr>
              <a:t>= 6</a:t>
            </a:r>
          </a:p>
        </p:txBody>
      </p:sp>
      <p:sp>
        <p:nvSpPr>
          <p:cNvPr id="944" name="σs = 18"/>
          <p:cNvSpPr txBox="1"/>
          <p:nvPr/>
        </p:nvSpPr>
        <p:spPr>
          <a:xfrm>
            <a:off x="1520825" y="5511800"/>
            <a:ext cx="934610" cy="4699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300">
                <a:solidFill>
                  <a:srgbClr val="5A6378"/>
                </a:solidFill>
                <a:latin typeface="Symbol"/>
                <a:ea typeface="Symbol"/>
                <a:cs typeface="Symbol"/>
                <a:sym typeface="Symbol"/>
              </a:defRPr>
            </a:pPr>
            <a:r>
              <a:t>s</a:t>
            </a:r>
            <a:r>
              <a:rPr baseline="-25000">
                <a:latin typeface="Times New Roman"/>
                <a:ea typeface="Times New Roman"/>
                <a:cs typeface="Times New Roman"/>
                <a:sym typeface="Times New Roman"/>
              </a:rPr>
              <a:t>s </a:t>
            </a:r>
            <a:r>
              <a:rPr>
                <a:latin typeface="Times New Roman"/>
                <a:ea typeface="Times New Roman"/>
                <a:cs typeface="Times New Roman"/>
                <a:sym typeface="Times New Roman"/>
              </a:rPr>
              <a:t>= 18</a:t>
            </a:r>
          </a:p>
        </p:txBody>
      </p:sp>
      <p:sp>
        <p:nvSpPr>
          <p:cNvPr id="945" name="σr = 0.1"/>
          <p:cNvSpPr txBox="1"/>
          <p:nvPr/>
        </p:nvSpPr>
        <p:spPr>
          <a:xfrm>
            <a:off x="3079081" y="646112"/>
            <a:ext cx="996701"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300">
                <a:solidFill>
                  <a:srgbClr val="FFFFFF"/>
                </a:solidFill>
                <a:latin typeface="Symbol"/>
                <a:ea typeface="Symbol"/>
                <a:cs typeface="Symbol"/>
                <a:sym typeface="Symbol"/>
              </a:defRPr>
            </a:pPr>
            <a:r>
              <a:t>s</a:t>
            </a:r>
            <a:r>
              <a:rPr baseline="-25000">
                <a:latin typeface="Times New Roman"/>
                <a:ea typeface="Times New Roman"/>
                <a:cs typeface="Times New Roman"/>
                <a:sym typeface="Times New Roman"/>
              </a:rPr>
              <a:t>r </a:t>
            </a:r>
            <a:r>
              <a:rPr>
                <a:latin typeface="Times New Roman"/>
                <a:ea typeface="Times New Roman"/>
                <a:cs typeface="Times New Roman"/>
                <a:sym typeface="Times New Roman"/>
              </a:rPr>
              <a:t>= 0.1</a:t>
            </a:r>
          </a:p>
        </p:txBody>
      </p:sp>
      <p:sp>
        <p:nvSpPr>
          <p:cNvPr id="946" name="σr = 0.25"/>
          <p:cNvSpPr txBox="1"/>
          <p:nvPr/>
        </p:nvSpPr>
        <p:spPr>
          <a:xfrm>
            <a:off x="5207919" y="646112"/>
            <a:ext cx="1142751" cy="4699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300">
                <a:solidFill>
                  <a:srgbClr val="FFFFFF"/>
                </a:solidFill>
                <a:latin typeface="Symbol"/>
                <a:ea typeface="Symbol"/>
                <a:cs typeface="Symbol"/>
                <a:sym typeface="Symbol"/>
              </a:defRPr>
            </a:pPr>
            <a:r>
              <a:t>s</a:t>
            </a:r>
            <a:r>
              <a:rPr baseline="-25000">
                <a:latin typeface="Times New Roman"/>
                <a:ea typeface="Times New Roman"/>
                <a:cs typeface="Times New Roman"/>
                <a:sym typeface="Times New Roman"/>
              </a:rPr>
              <a:t>r </a:t>
            </a:r>
            <a:r>
              <a:rPr>
                <a:latin typeface="Times New Roman"/>
                <a:ea typeface="Times New Roman"/>
                <a:cs typeface="Times New Roman"/>
                <a:sym typeface="Times New Roman"/>
              </a:rPr>
              <a:t>= 0.25</a:t>
            </a:r>
          </a:p>
        </p:txBody>
      </p:sp>
      <p:sp>
        <p:nvSpPr>
          <p:cNvPr id="947" name="σr = ∞  (Gaussian blur)"/>
          <p:cNvSpPr txBox="1"/>
          <p:nvPr/>
        </p:nvSpPr>
        <p:spPr>
          <a:xfrm>
            <a:off x="7193028" y="344488"/>
            <a:ext cx="1598481" cy="74930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300">
                <a:solidFill>
                  <a:srgbClr val="FFFFFF"/>
                </a:solidFill>
                <a:latin typeface="Symbol"/>
                <a:ea typeface="Symbol"/>
                <a:cs typeface="Symbol"/>
                <a:sym typeface="Symbol"/>
              </a:defRPr>
            </a:pPr>
            <a:r>
              <a:t>s</a:t>
            </a:r>
            <a:r>
              <a:rPr baseline="-25000">
                <a:latin typeface="Times New Roman"/>
                <a:ea typeface="Times New Roman"/>
                <a:cs typeface="Times New Roman"/>
                <a:sym typeface="Times New Roman"/>
              </a:rPr>
              <a:t>r </a:t>
            </a:r>
            <a:r>
              <a:rPr>
                <a:latin typeface="Times New Roman"/>
                <a:ea typeface="Times New Roman"/>
                <a:cs typeface="Times New Roman"/>
                <a:sym typeface="Times New Roman"/>
              </a:rPr>
              <a:t>= </a:t>
            </a:r>
            <a:r>
              <a:t>¥ </a:t>
            </a:r>
            <a:br/>
            <a:r>
              <a:rPr sz="1900">
                <a:latin typeface="Times New Roman"/>
                <a:ea typeface="Times New Roman"/>
                <a:cs typeface="Times New Roman"/>
                <a:sym typeface="Times New Roman"/>
              </a:rPr>
              <a:t>(Gaussian blur)</a:t>
            </a:r>
          </a:p>
        </p:txBody>
      </p:sp>
      <p:pic>
        <p:nvPicPr>
          <p:cNvPr id="948" name="image44.png" descr="image44.png"/>
          <p:cNvPicPr>
            <a:picLocks noChangeAspect="1"/>
          </p:cNvPicPr>
          <p:nvPr/>
        </p:nvPicPr>
        <p:blipFill>
          <a:blip r:embed="rId8"/>
          <a:stretch>
            <a:fillRect/>
          </a:stretch>
        </p:blipFill>
        <p:spPr>
          <a:xfrm>
            <a:off x="152400" y="147637"/>
            <a:ext cx="2001839" cy="1681163"/>
          </a:xfrm>
          <a:prstGeom prst="rect">
            <a:avLst/>
          </a:prstGeom>
          <a:ln w="12700">
            <a:miter lim="400000"/>
          </a:ln>
        </p:spPr>
      </p:pic>
      <p:sp>
        <p:nvSpPr>
          <p:cNvPr id="949" name="input"/>
          <p:cNvSpPr txBox="1"/>
          <p:nvPr/>
        </p:nvSpPr>
        <p:spPr>
          <a:xfrm>
            <a:off x="107950" y="1763713"/>
            <a:ext cx="599850"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input</a:t>
            </a:r>
          </a:p>
        </p:txBody>
      </p:sp>
      <p:sp>
        <p:nvSpPr>
          <p:cNvPr id="950" name="Varying the Space Parameter"/>
          <p:cNvSpPr txBox="1">
            <a:spLocks noGrp="1"/>
          </p:cNvSpPr>
          <p:nvPr>
            <p:ph type="title"/>
          </p:nvPr>
        </p:nvSpPr>
        <p:spPr>
          <a:xfrm>
            <a:off x="2286000" y="-76200"/>
            <a:ext cx="4724400" cy="609600"/>
          </a:xfrm>
          <a:prstGeom prst="rect">
            <a:avLst/>
          </a:prstGeom>
        </p:spPr>
        <p:txBody>
          <a:bodyPr/>
          <a:lstStyle>
            <a:lvl1pPr algn="ctr">
              <a:defRPr sz="2100"/>
            </a:lvl1pPr>
          </a:lstStyle>
          <a:p>
            <a:r>
              <a:t>Varying the Space Parameter</a:t>
            </a:r>
          </a:p>
        </p:txBody>
      </p:sp>
      <p:pic>
        <p:nvPicPr>
          <p:cNvPr id="951" name="image86.png" descr="image86.png"/>
          <p:cNvPicPr>
            <a:picLocks noChangeAspect="1"/>
          </p:cNvPicPr>
          <p:nvPr/>
        </p:nvPicPr>
        <p:blipFill>
          <a:blip r:embed="rId9"/>
          <a:stretch>
            <a:fillRect/>
          </a:stretch>
        </p:blipFill>
        <p:spPr>
          <a:xfrm>
            <a:off x="4779962" y="4875212"/>
            <a:ext cx="1992313" cy="1671638"/>
          </a:xfrm>
          <a:prstGeom prst="rect">
            <a:avLst/>
          </a:prstGeom>
          <a:ln w="12700">
            <a:miter lim="400000"/>
          </a:ln>
        </p:spPr>
      </p:pic>
      <p:pic>
        <p:nvPicPr>
          <p:cNvPr id="952" name="image87.png" descr="image87.png"/>
          <p:cNvPicPr>
            <a:picLocks noChangeAspect="1"/>
          </p:cNvPicPr>
          <p:nvPr/>
        </p:nvPicPr>
        <p:blipFill>
          <a:blip r:embed="rId10"/>
          <a:stretch>
            <a:fillRect/>
          </a:stretch>
        </p:blipFill>
        <p:spPr>
          <a:xfrm>
            <a:off x="4787900" y="1100137"/>
            <a:ext cx="1992314" cy="1671638"/>
          </a:xfrm>
          <a:prstGeom prst="rect">
            <a:avLst/>
          </a:prstGeom>
          <a:ln w="12700">
            <a:miter lim="400000"/>
          </a:ln>
        </p:spPr>
      </p:pic>
      <p:pic>
        <p:nvPicPr>
          <p:cNvPr id="953" name="image88.png" descr="image88.png"/>
          <p:cNvPicPr>
            <a:picLocks noChangeAspect="1"/>
          </p:cNvPicPr>
          <p:nvPr/>
        </p:nvPicPr>
        <p:blipFill>
          <a:blip r:embed="rId11"/>
          <a:stretch>
            <a:fillRect/>
          </a:stretch>
        </p:blipFill>
        <p:spPr>
          <a:xfrm>
            <a:off x="4779962" y="2987675"/>
            <a:ext cx="1992313" cy="1671639"/>
          </a:xfrm>
          <a:prstGeom prst="rect">
            <a:avLst/>
          </a:prstGeom>
          <a:ln w="12700">
            <a:miter lim="400000"/>
          </a:ln>
        </p:spPr>
      </p:pic>
      <p:sp>
        <p:nvSpPr>
          <p:cNvPr id="954" name="矩形"/>
          <p:cNvSpPr/>
          <p:nvPr/>
        </p:nvSpPr>
        <p:spPr>
          <a:xfrm>
            <a:off x="2578100" y="1101725"/>
            <a:ext cx="1981200" cy="5441950"/>
          </a:xfrm>
          <a:prstGeom prst="rect">
            <a:avLst/>
          </a:prstGeom>
          <a:ln w="76200">
            <a:solidFill>
              <a:srgbClr val="000000"/>
            </a:solidFill>
            <a:miter lim="400000"/>
          </a:ln>
        </p:spPr>
        <p:txBody>
          <a:bodyPr lIns="45719" rIns="45719" anchor="ctr"/>
          <a:lstStyle/>
          <a:p>
            <a:endParaRPr/>
          </a:p>
        </p:txBody>
      </p:sp>
      <p:sp>
        <p:nvSpPr>
          <p:cNvPr id="955" name="矩形"/>
          <p:cNvSpPr/>
          <p:nvPr/>
        </p:nvSpPr>
        <p:spPr>
          <a:xfrm>
            <a:off x="4799012" y="1100137"/>
            <a:ext cx="1981201" cy="5441951"/>
          </a:xfrm>
          <a:prstGeom prst="rect">
            <a:avLst/>
          </a:prstGeom>
          <a:ln w="38100" cap="rnd">
            <a:solidFill>
              <a:srgbClr val="000000"/>
            </a:solidFill>
            <a:prstDash val="sysDot"/>
            <a:miter lim="400000"/>
          </a:ln>
        </p:spPr>
        <p:txBody>
          <a:bodyPr lIns="45719" rIns="45719" anchor="ctr"/>
          <a:lstStyle/>
          <a:p>
            <a:endParaRPr/>
          </a:p>
        </p:txBody>
      </p:sp>
      <p:sp>
        <p:nvSpPr>
          <p:cNvPr id="956" name="矩形"/>
          <p:cNvSpPr/>
          <p:nvPr/>
        </p:nvSpPr>
        <p:spPr>
          <a:xfrm>
            <a:off x="7010400" y="1100137"/>
            <a:ext cx="1981200" cy="5441951"/>
          </a:xfrm>
          <a:prstGeom prst="rect">
            <a:avLst/>
          </a:prstGeom>
          <a:ln w="38100" cap="rnd">
            <a:solidFill>
              <a:srgbClr val="000000"/>
            </a:solidFill>
            <a:prstDash val="sysDot"/>
            <a:miter lim="400000"/>
          </a:ln>
        </p:spPr>
        <p:txBody>
          <a:bodyPr lIns="45719" rIns="45719" anchor="ctr"/>
          <a:lstStyle/>
          <a:p>
            <a:endParaRPr/>
          </a:p>
        </p:txBody>
      </p:sp>
    </p:spTree>
    <p:extLst>
      <p:ext uri="{BB962C8B-B14F-4D97-AF65-F5344CB8AC3E}">
        <p14:creationId xmlns:p14="http://schemas.microsoft.com/office/powerpoint/2010/main" val="200321749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8" name="image44.png" descr="image44.png"/>
          <p:cNvPicPr>
            <a:picLocks noChangeAspect="1"/>
          </p:cNvPicPr>
          <p:nvPr/>
        </p:nvPicPr>
        <p:blipFill>
          <a:blip r:embed="rId2"/>
          <a:stretch>
            <a:fillRect/>
          </a:stretch>
        </p:blipFill>
        <p:spPr>
          <a:xfrm>
            <a:off x="493712" y="7938"/>
            <a:ext cx="8158163" cy="6846887"/>
          </a:xfrm>
          <a:prstGeom prst="rect">
            <a:avLst/>
          </a:prstGeom>
          <a:ln w="12700">
            <a:miter lim="400000"/>
          </a:ln>
        </p:spPr>
      </p:pic>
      <p:sp>
        <p:nvSpPr>
          <p:cNvPr id="959" name="input"/>
          <p:cNvSpPr txBox="1"/>
          <p:nvPr/>
        </p:nvSpPr>
        <p:spPr>
          <a:xfrm>
            <a:off x="7402651" y="257175"/>
            <a:ext cx="973000" cy="535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2800" b="1">
                <a:latin typeface="+mj-lt"/>
                <a:ea typeface="+mj-ea"/>
                <a:cs typeface="+mj-cs"/>
                <a:sym typeface="Helvetica"/>
              </a:defRPr>
            </a:lvl1pPr>
          </a:lstStyle>
          <a:p>
            <a:r>
              <a:t>input</a:t>
            </a:r>
          </a:p>
        </p:txBody>
      </p:sp>
    </p:spTree>
    <p:extLst>
      <p:ext uri="{BB962C8B-B14F-4D97-AF65-F5344CB8AC3E}">
        <p14:creationId xmlns:p14="http://schemas.microsoft.com/office/powerpoint/2010/main" val="179481021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1" name="image84.png" descr="image84.png"/>
          <p:cNvPicPr>
            <a:picLocks noChangeAspect="1"/>
          </p:cNvPicPr>
          <p:nvPr/>
        </p:nvPicPr>
        <p:blipFill>
          <a:blip r:embed="rId2"/>
          <a:stretch>
            <a:fillRect/>
          </a:stretch>
        </p:blipFill>
        <p:spPr>
          <a:xfrm>
            <a:off x="504825" y="7938"/>
            <a:ext cx="8135939" cy="6848476"/>
          </a:xfrm>
          <a:prstGeom prst="rect">
            <a:avLst/>
          </a:prstGeom>
          <a:ln w="12700">
            <a:miter lim="400000"/>
          </a:ln>
        </p:spPr>
      </p:pic>
      <p:sp>
        <p:nvSpPr>
          <p:cNvPr id="962" name="σs = 2"/>
          <p:cNvSpPr txBox="1"/>
          <p:nvPr/>
        </p:nvSpPr>
        <p:spPr>
          <a:xfrm>
            <a:off x="7316893" y="203200"/>
            <a:ext cx="1058757" cy="6223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a:defRPr sz="3200">
                <a:latin typeface="Symbol"/>
                <a:ea typeface="Symbol"/>
                <a:cs typeface="Symbol"/>
                <a:sym typeface="Symbol"/>
              </a:defRPr>
            </a:pPr>
            <a:r>
              <a:t>s</a:t>
            </a:r>
            <a:r>
              <a:rPr b="1" baseline="-25000">
                <a:latin typeface="Times New Roman"/>
                <a:ea typeface="Times New Roman"/>
                <a:cs typeface="Times New Roman"/>
                <a:sym typeface="Times New Roman"/>
              </a:rPr>
              <a:t>s </a:t>
            </a:r>
            <a:r>
              <a:rPr b="1">
                <a:latin typeface="Times New Roman"/>
                <a:ea typeface="Times New Roman"/>
                <a:cs typeface="Times New Roman"/>
                <a:sym typeface="Times New Roman"/>
              </a:rPr>
              <a:t>= 2</a:t>
            </a:r>
          </a:p>
        </p:txBody>
      </p:sp>
    </p:spTree>
    <p:extLst>
      <p:ext uri="{BB962C8B-B14F-4D97-AF65-F5344CB8AC3E}">
        <p14:creationId xmlns:p14="http://schemas.microsoft.com/office/powerpoint/2010/main" val="363451653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 name="image85.png" descr="image85.png"/>
          <p:cNvPicPr>
            <a:picLocks noChangeAspect="1"/>
          </p:cNvPicPr>
          <p:nvPr/>
        </p:nvPicPr>
        <p:blipFill>
          <a:blip r:embed="rId2"/>
          <a:stretch>
            <a:fillRect/>
          </a:stretch>
        </p:blipFill>
        <p:spPr>
          <a:xfrm>
            <a:off x="500062" y="9525"/>
            <a:ext cx="8145463" cy="6843714"/>
          </a:xfrm>
          <a:prstGeom prst="rect">
            <a:avLst/>
          </a:prstGeom>
          <a:ln w="12700">
            <a:miter lim="400000"/>
          </a:ln>
        </p:spPr>
      </p:pic>
      <p:sp>
        <p:nvSpPr>
          <p:cNvPr id="965" name="σs = 6"/>
          <p:cNvSpPr txBox="1"/>
          <p:nvPr/>
        </p:nvSpPr>
        <p:spPr>
          <a:xfrm>
            <a:off x="7316893" y="203200"/>
            <a:ext cx="1058757" cy="6223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a:defRPr sz="3200">
                <a:latin typeface="Symbol"/>
                <a:ea typeface="Symbol"/>
                <a:cs typeface="Symbol"/>
                <a:sym typeface="Symbol"/>
              </a:defRPr>
            </a:pPr>
            <a:r>
              <a:t>s</a:t>
            </a:r>
            <a:r>
              <a:rPr b="1" baseline="-25000">
                <a:latin typeface="Times New Roman"/>
                <a:ea typeface="Times New Roman"/>
                <a:cs typeface="Times New Roman"/>
                <a:sym typeface="Times New Roman"/>
              </a:rPr>
              <a:t>s </a:t>
            </a:r>
            <a:r>
              <a:rPr b="1">
                <a:latin typeface="Times New Roman"/>
                <a:ea typeface="Times New Roman"/>
                <a:cs typeface="Times New Roman"/>
                <a:sym typeface="Times New Roman"/>
              </a:rPr>
              <a:t>= 6</a:t>
            </a:r>
          </a:p>
        </p:txBody>
      </p:sp>
    </p:spTree>
    <p:extLst>
      <p:ext uri="{BB962C8B-B14F-4D97-AF65-F5344CB8AC3E}">
        <p14:creationId xmlns:p14="http://schemas.microsoft.com/office/powerpoint/2010/main" val="386341631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7" name="image83.png" descr="image83.png"/>
          <p:cNvPicPr>
            <a:picLocks noChangeAspect="1"/>
          </p:cNvPicPr>
          <p:nvPr/>
        </p:nvPicPr>
        <p:blipFill>
          <a:blip r:embed="rId2"/>
          <a:stretch>
            <a:fillRect/>
          </a:stretch>
        </p:blipFill>
        <p:spPr>
          <a:xfrm>
            <a:off x="500062" y="9525"/>
            <a:ext cx="8145463" cy="6843714"/>
          </a:xfrm>
          <a:prstGeom prst="rect">
            <a:avLst/>
          </a:prstGeom>
          <a:ln w="12700">
            <a:miter lim="400000"/>
          </a:ln>
        </p:spPr>
      </p:pic>
      <p:sp>
        <p:nvSpPr>
          <p:cNvPr id="968" name="σs = 18"/>
          <p:cNvSpPr txBox="1"/>
          <p:nvPr/>
        </p:nvSpPr>
        <p:spPr>
          <a:xfrm>
            <a:off x="7113693" y="203200"/>
            <a:ext cx="1261957" cy="6223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a:defRPr sz="3200">
                <a:latin typeface="Symbol"/>
                <a:ea typeface="Symbol"/>
                <a:cs typeface="Symbol"/>
                <a:sym typeface="Symbol"/>
              </a:defRPr>
            </a:pPr>
            <a:r>
              <a:t>s</a:t>
            </a:r>
            <a:r>
              <a:rPr b="1" baseline="-25000">
                <a:latin typeface="Times New Roman"/>
                <a:ea typeface="Times New Roman"/>
                <a:cs typeface="Times New Roman"/>
                <a:sym typeface="Times New Roman"/>
              </a:rPr>
              <a:t>s </a:t>
            </a:r>
            <a:r>
              <a:rPr b="1">
                <a:latin typeface="Times New Roman"/>
                <a:ea typeface="Times New Roman"/>
                <a:cs typeface="Times New Roman"/>
                <a:sym typeface="Times New Roman"/>
              </a:rPr>
              <a:t>= 18</a:t>
            </a:r>
          </a:p>
        </p:txBody>
      </p:sp>
    </p:spTree>
    <p:extLst>
      <p:ext uri="{BB962C8B-B14F-4D97-AF65-F5344CB8AC3E}">
        <p14:creationId xmlns:p14="http://schemas.microsoft.com/office/powerpoint/2010/main" val="425868492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7172" name="Rectangle 3"/>
          <p:cNvSpPr>
            <a:spLocks noGrp="1" noChangeArrowheads="1"/>
          </p:cNvSpPr>
          <p:nvPr>
            <p:ph type="body" sz="half" idx="1"/>
          </p:nvPr>
        </p:nvSpPr>
        <p:spPr>
          <a:xfrm>
            <a:off x="471488" y="1571625"/>
            <a:ext cx="7810500" cy="649288"/>
          </a:xfrm>
        </p:spPr>
        <p:txBody>
          <a:bodyPr>
            <a:normAutofit fontScale="92500"/>
          </a:bodyPr>
          <a:lstStyle/>
          <a:p>
            <a:pPr eaLnBrk="1" hangingPunct="1">
              <a:buFontTx/>
              <a:buNone/>
            </a:pPr>
            <a:r>
              <a:rPr lang="en-US" altLang="zh-CN" dirty="0">
                <a:solidFill>
                  <a:srgbClr val="3366CC"/>
                </a:solidFill>
                <a:latin typeface="+mj-lt"/>
                <a:ea typeface="华文楷体" pitchFamily="2" charset="-122"/>
              </a:rPr>
              <a:t>Linear smoothing filter——general equation</a:t>
            </a:r>
            <a:endParaRPr lang="zh-CN" altLang="en-US" dirty="0">
              <a:solidFill>
                <a:srgbClr val="3366CC"/>
              </a:solidFill>
              <a:latin typeface="+mj-lt"/>
              <a:ea typeface="华文楷体" pitchFamily="2" charset="-122"/>
            </a:endParaRPr>
          </a:p>
        </p:txBody>
      </p:sp>
      <p:graphicFrame>
        <p:nvGraphicFramePr>
          <p:cNvPr id="7170" name="Object 43"/>
          <p:cNvGraphicFramePr>
            <a:graphicFrameLocks noChangeAspect="1"/>
          </p:cNvGraphicFramePr>
          <p:nvPr/>
        </p:nvGraphicFramePr>
        <p:xfrm>
          <a:off x="1423988" y="2209800"/>
          <a:ext cx="4516164" cy="1596458"/>
        </p:xfrm>
        <a:graphic>
          <a:graphicData uri="http://schemas.openxmlformats.org/presentationml/2006/ole">
            <mc:AlternateContent xmlns:mc="http://schemas.openxmlformats.org/markup-compatibility/2006">
              <mc:Choice xmlns:v="urn:schemas-microsoft-com:vml" Requires="v">
                <p:oleObj name="Equation" r:id="rId3" imgW="2374900" imgH="838200" progId="Equation.DSMT4">
                  <p:embed/>
                </p:oleObj>
              </mc:Choice>
              <mc:Fallback>
                <p:oleObj name="Equation" r:id="rId3" imgW="2374900" imgH="838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988" y="2209800"/>
                        <a:ext cx="4516164" cy="1596458"/>
                      </a:xfrm>
                      <a:prstGeom prst="rect">
                        <a:avLst/>
                      </a:prstGeom>
                      <a:noFill/>
                    </p:spPr>
                  </p:pic>
                </p:oleObj>
              </mc:Fallback>
            </mc:AlternateContent>
          </a:graphicData>
        </a:graphic>
      </p:graphicFrame>
      <p:sp>
        <p:nvSpPr>
          <p:cNvPr id="7174" name="Text Box 45"/>
          <p:cNvSpPr txBox="1">
            <a:spLocks noChangeArrowheads="1"/>
          </p:cNvSpPr>
          <p:nvPr/>
        </p:nvSpPr>
        <p:spPr bwMode="auto">
          <a:xfrm>
            <a:off x="1257300" y="4365104"/>
            <a:ext cx="69786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sz="2800" dirty="0">
                <a:latin typeface="+mj-lt"/>
                <a:ea typeface="楷体" pitchFamily="49" charset="-122"/>
              </a:rPr>
              <a:t>where the size of the filter is (2</a:t>
            </a:r>
            <a:r>
              <a:rPr lang="en-US" altLang="zh-CN" sz="2800" i="1" dirty="0">
                <a:latin typeface="+mj-lt"/>
                <a:ea typeface="楷体" pitchFamily="49" charset="-122"/>
              </a:rPr>
              <a:t>a</a:t>
            </a:r>
            <a:r>
              <a:rPr lang="en-US" altLang="zh-CN" sz="2800" dirty="0">
                <a:latin typeface="+mj-lt"/>
                <a:ea typeface="楷体" pitchFamily="49" charset="-122"/>
              </a:rPr>
              <a:t>+1) ×(2</a:t>
            </a:r>
            <a:r>
              <a:rPr lang="en-US" altLang="zh-CN" sz="2800" i="1" dirty="0">
                <a:latin typeface="+mj-lt"/>
                <a:ea typeface="楷体" pitchFamily="49" charset="-122"/>
              </a:rPr>
              <a:t>b</a:t>
            </a:r>
            <a:r>
              <a:rPr lang="en-US" altLang="zh-CN" sz="2800" dirty="0">
                <a:latin typeface="+mj-lt"/>
                <a:ea typeface="楷体" pitchFamily="49" charset="-122"/>
              </a:rPr>
              <a:t>+1),  </a:t>
            </a:r>
            <a:r>
              <a:rPr lang="en-US" altLang="zh-CN" sz="2800" i="1" dirty="0">
                <a:latin typeface="+mj-lt"/>
                <a:ea typeface="楷体" pitchFamily="49" charset="-122"/>
              </a:rPr>
              <a:t>w is the filter, f is the input image, g is the output image.</a:t>
            </a:r>
            <a:endParaRPr lang="zh-CN" altLang="en-US" sz="2800" dirty="0">
              <a:latin typeface="+mj-lt"/>
              <a:ea typeface="楷体" pitchFamily="49" charset="-122"/>
            </a:endParaRPr>
          </a:p>
        </p:txBody>
      </p:sp>
    </p:spTree>
    <p:extLst>
      <p:ext uri="{BB962C8B-B14F-4D97-AF65-F5344CB8AC3E}">
        <p14:creationId xmlns:p14="http://schemas.microsoft.com/office/powerpoint/2010/main" val="11892574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to Set the Parameters"/>
          <p:cNvSpPr txBox="1">
            <a:spLocks noGrp="1"/>
          </p:cNvSpPr>
          <p:nvPr>
            <p:ph type="title"/>
          </p:nvPr>
        </p:nvSpPr>
        <p:spPr>
          <a:prstGeom prst="rect">
            <a:avLst/>
          </a:prstGeom>
        </p:spPr>
        <p:txBody>
          <a:bodyPr/>
          <a:lstStyle/>
          <a:p>
            <a:r>
              <a:t>How to Set the Parameters</a:t>
            </a:r>
          </a:p>
        </p:txBody>
      </p:sp>
      <p:sp>
        <p:nvSpPr>
          <p:cNvPr id="971" name="Depends on the application. For instance:…"/>
          <p:cNvSpPr txBox="1">
            <a:spLocks noGrp="1"/>
          </p:cNvSpPr>
          <p:nvPr>
            <p:ph type="body" idx="1"/>
          </p:nvPr>
        </p:nvSpPr>
        <p:spPr>
          <a:prstGeom prst="rect">
            <a:avLst/>
          </a:prstGeom>
        </p:spPr>
        <p:txBody>
          <a:bodyPr/>
          <a:lstStyle/>
          <a:p>
            <a:pPr marL="320040" indent="-201168">
              <a:buSzTx/>
              <a:buFont typeface="Wingdings 2"/>
              <a:buNone/>
              <a:defRPr sz="2700"/>
            </a:pPr>
            <a:r>
              <a:t>Depends on the application. For instance:</a:t>
            </a:r>
          </a:p>
          <a:p>
            <a:pPr marL="320040" indent="-201168">
              <a:buSzTx/>
              <a:buFont typeface="Wingdings 2"/>
              <a:buNone/>
              <a:defRPr sz="1000"/>
            </a:pPr>
            <a:endParaRPr/>
          </a:p>
          <a:p>
            <a:pPr>
              <a:defRPr sz="2700"/>
            </a:pPr>
            <a:r>
              <a:t>space parameter: proportional to image size</a:t>
            </a:r>
          </a:p>
          <a:p>
            <a:pPr marL="731519" lvl="1" indent="-274319">
              <a:spcBef>
                <a:spcPts val="500"/>
              </a:spcBef>
              <a:buClr>
                <a:srgbClr val="60B5CC"/>
              </a:buClr>
              <a:defRPr sz="2200"/>
            </a:pPr>
            <a:r>
              <a:t>e.g., 2% of image diagonal</a:t>
            </a:r>
            <a:endParaRPr sz="2800"/>
          </a:p>
          <a:p>
            <a:pPr>
              <a:defRPr sz="1000"/>
            </a:pPr>
            <a:endParaRPr sz="2800"/>
          </a:p>
          <a:p>
            <a:pPr>
              <a:defRPr sz="2700"/>
            </a:pPr>
            <a:r>
              <a:t>intensity parameter: proportional to edge amplitude</a:t>
            </a:r>
          </a:p>
          <a:p>
            <a:pPr marL="731519" lvl="1" indent="-274319">
              <a:spcBef>
                <a:spcPts val="500"/>
              </a:spcBef>
              <a:buClr>
                <a:srgbClr val="60B5CC"/>
              </a:buClr>
              <a:defRPr sz="2200"/>
            </a:pPr>
            <a:r>
              <a:t>e.g., mean or median of image gradients</a:t>
            </a:r>
            <a:endParaRPr sz="2800"/>
          </a:p>
          <a:p>
            <a:pPr marL="438911" indent="-320039">
              <a:defRPr sz="1100"/>
            </a:pPr>
            <a:endParaRPr sz="2800"/>
          </a:p>
          <a:p>
            <a:pPr>
              <a:defRPr sz="2700"/>
            </a:pPr>
            <a:r>
              <a:t>independent of resolution and exposure</a:t>
            </a:r>
          </a:p>
        </p:txBody>
      </p:sp>
    </p:spTree>
    <p:extLst>
      <p:ext uri="{BB962C8B-B14F-4D97-AF65-F5344CB8AC3E}">
        <p14:creationId xmlns:p14="http://schemas.microsoft.com/office/powerpoint/2010/main" val="133070538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矩形"/>
          <p:cNvSpPr/>
          <p:nvPr/>
        </p:nvSpPr>
        <p:spPr>
          <a:xfrm>
            <a:off x="251519" y="1453631"/>
            <a:ext cx="8280922" cy="5071713"/>
          </a:xfrm>
          <a:prstGeom prst="rect">
            <a:avLst/>
          </a:prstGeom>
          <a:solidFill>
            <a:srgbClr val="60B5CC"/>
          </a:solidFill>
          <a:ln w="48000">
            <a:solidFill>
              <a:srgbClr val="FFFFFF"/>
            </a:solidFill>
          </a:ln>
        </p:spPr>
        <p:txBody>
          <a:bodyPr lIns="45719" rIns="45719" anchor="ctr"/>
          <a:lstStyle/>
          <a:p>
            <a:pPr algn="ctr">
              <a:defRPr>
                <a:solidFill>
                  <a:srgbClr val="FFFFFF"/>
                </a:solidFill>
              </a:defRPr>
            </a:pPr>
            <a:endParaRPr/>
          </a:p>
        </p:txBody>
      </p:sp>
      <p:sp>
        <p:nvSpPr>
          <p:cNvPr id="974" name="Iterating the Bilateral Filter"/>
          <p:cNvSpPr txBox="1">
            <a:spLocks noGrp="1"/>
          </p:cNvSpPr>
          <p:nvPr>
            <p:ph type="title"/>
          </p:nvPr>
        </p:nvSpPr>
        <p:spPr>
          <a:prstGeom prst="rect">
            <a:avLst/>
          </a:prstGeom>
        </p:spPr>
        <p:txBody>
          <a:bodyPr/>
          <a:lstStyle/>
          <a:p>
            <a:r>
              <a:t>Iterating the Bilateral Filter</a:t>
            </a:r>
          </a:p>
        </p:txBody>
      </p:sp>
      <p:sp>
        <p:nvSpPr>
          <p:cNvPr id="975" name="Generate more piecewise-flat images…"/>
          <p:cNvSpPr txBox="1">
            <a:spLocks noGrp="1"/>
          </p:cNvSpPr>
          <p:nvPr>
            <p:ph type="body" idx="1"/>
          </p:nvPr>
        </p:nvSpPr>
        <p:spPr>
          <a:xfrm>
            <a:off x="304799" y="3429000"/>
            <a:ext cx="8415340" cy="3200400"/>
          </a:xfrm>
          <a:prstGeom prst="rect">
            <a:avLst/>
          </a:prstGeom>
        </p:spPr>
        <p:txBody>
          <a:bodyPr/>
          <a:lstStyle/>
          <a:p>
            <a:r>
              <a:t>Generate more piecewise-flat images</a:t>
            </a:r>
          </a:p>
          <a:p>
            <a:r>
              <a:t>Often not needed in computational photo.</a:t>
            </a:r>
          </a:p>
        </p:txBody>
      </p:sp>
      <p:pic>
        <p:nvPicPr>
          <p:cNvPr id="976" name="image89.pdf" descr="image89.pdf"/>
          <p:cNvPicPr>
            <a:picLocks noChangeAspect="1"/>
          </p:cNvPicPr>
          <p:nvPr/>
        </p:nvPicPr>
        <p:blipFill>
          <a:blip r:embed="rId2"/>
          <a:stretch>
            <a:fillRect/>
          </a:stretch>
        </p:blipFill>
        <p:spPr>
          <a:xfrm>
            <a:off x="2743200" y="1998663"/>
            <a:ext cx="3733800" cy="896938"/>
          </a:xfrm>
          <a:prstGeom prst="rect">
            <a:avLst/>
          </a:prstGeom>
          <a:ln w="12700">
            <a:miter lim="400000"/>
          </a:ln>
        </p:spPr>
      </p:pic>
    </p:spTree>
    <p:extLst>
      <p:ext uri="{BB962C8B-B14F-4D97-AF65-F5344CB8AC3E}">
        <p14:creationId xmlns:p14="http://schemas.microsoft.com/office/powerpoint/2010/main" val="380585495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8" name="image44.png" descr="image44.png"/>
          <p:cNvPicPr>
            <a:picLocks noChangeAspect="1"/>
          </p:cNvPicPr>
          <p:nvPr/>
        </p:nvPicPr>
        <p:blipFill>
          <a:blip r:embed="rId2"/>
          <a:stretch>
            <a:fillRect/>
          </a:stretch>
        </p:blipFill>
        <p:spPr>
          <a:xfrm>
            <a:off x="493712" y="7938"/>
            <a:ext cx="8158163" cy="6846887"/>
          </a:xfrm>
          <a:prstGeom prst="rect">
            <a:avLst/>
          </a:prstGeom>
          <a:ln w="12700">
            <a:miter lim="400000"/>
          </a:ln>
        </p:spPr>
      </p:pic>
      <p:sp>
        <p:nvSpPr>
          <p:cNvPr id="979" name="input"/>
          <p:cNvSpPr txBox="1"/>
          <p:nvPr/>
        </p:nvSpPr>
        <p:spPr>
          <a:xfrm>
            <a:off x="7402651" y="257175"/>
            <a:ext cx="973000" cy="535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2800" b="1">
                <a:latin typeface="+mj-lt"/>
                <a:ea typeface="+mj-ea"/>
                <a:cs typeface="+mj-cs"/>
                <a:sym typeface="Helvetica"/>
              </a:defRPr>
            </a:lvl1pPr>
          </a:lstStyle>
          <a:p>
            <a:r>
              <a:t>input</a:t>
            </a:r>
          </a:p>
        </p:txBody>
      </p:sp>
    </p:spTree>
    <p:extLst>
      <p:ext uri="{BB962C8B-B14F-4D97-AF65-F5344CB8AC3E}">
        <p14:creationId xmlns:p14="http://schemas.microsoft.com/office/powerpoint/2010/main" val="69431041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1" name="image90.png" descr="image90.png"/>
          <p:cNvPicPr>
            <a:picLocks noChangeAspect="1"/>
          </p:cNvPicPr>
          <p:nvPr/>
        </p:nvPicPr>
        <p:blipFill>
          <a:blip r:embed="rId2"/>
          <a:stretch>
            <a:fillRect/>
          </a:stretch>
        </p:blipFill>
        <p:spPr>
          <a:xfrm>
            <a:off x="495300" y="7938"/>
            <a:ext cx="8154989" cy="6846887"/>
          </a:xfrm>
          <a:prstGeom prst="rect">
            <a:avLst/>
          </a:prstGeom>
          <a:ln w="12700">
            <a:miter lim="400000"/>
          </a:ln>
        </p:spPr>
      </p:pic>
      <p:sp>
        <p:nvSpPr>
          <p:cNvPr id="982" name="1 iteration"/>
          <p:cNvSpPr txBox="1"/>
          <p:nvPr/>
        </p:nvSpPr>
        <p:spPr>
          <a:xfrm>
            <a:off x="6572165" y="257175"/>
            <a:ext cx="1803486" cy="535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2800" b="1">
                <a:latin typeface="+mj-lt"/>
                <a:ea typeface="+mj-ea"/>
                <a:cs typeface="+mj-cs"/>
                <a:sym typeface="Helvetica"/>
              </a:defRPr>
            </a:lvl1pPr>
          </a:lstStyle>
          <a:p>
            <a:r>
              <a:t>1 iteration</a:t>
            </a:r>
          </a:p>
        </p:txBody>
      </p:sp>
    </p:spTree>
    <p:extLst>
      <p:ext uri="{BB962C8B-B14F-4D97-AF65-F5344CB8AC3E}">
        <p14:creationId xmlns:p14="http://schemas.microsoft.com/office/powerpoint/2010/main" val="29009944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4" name="image91.png" descr="image91.png"/>
          <p:cNvPicPr>
            <a:picLocks noChangeAspect="1"/>
          </p:cNvPicPr>
          <p:nvPr/>
        </p:nvPicPr>
        <p:blipFill>
          <a:blip r:embed="rId2"/>
          <a:stretch>
            <a:fillRect/>
          </a:stretch>
        </p:blipFill>
        <p:spPr>
          <a:xfrm>
            <a:off x="493712" y="7938"/>
            <a:ext cx="8154988" cy="6846887"/>
          </a:xfrm>
          <a:prstGeom prst="rect">
            <a:avLst/>
          </a:prstGeom>
          <a:ln w="12700">
            <a:miter lim="400000"/>
          </a:ln>
        </p:spPr>
      </p:pic>
      <p:sp>
        <p:nvSpPr>
          <p:cNvPr id="985" name="2 iterations"/>
          <p:cNvSpPr txBox="1"/>
          <p:nvPr/>
        </p:nvSpPr>
        <p:spPr>
          <a:xfrm>
            <a:off x="6374397" y="257175"/>
            <a:ext cx="2001253" cy="535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2800" b="1">
                <a:latin typeface="+mj-lt"/>
                <a:ea typeface="+mj-ea"/>
                <a:cs typeface="+mj-cs"/>
                <a:sym typeface="Helvetica"/>
              </a:defRPr>
            </a:lvl1pPr>
          </a:lstStyle>
          <a:p>
            <a:r>
              <a:t>2 iterations</a:t>
            </a:r>
          </a:p>
        </p:txBody>
      </p:sp>
    </p:spTree>
    <p:extLst>
      <p:ext uri="{BB962C8B-B14F-4D97-AF65-F5344CB8AC3E}">
        <p14:creationId xmlns:p14="http://schemas.microsoft.com/office/powerpoint/2010/main" val="1469671975"/>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7" name="image92.png" descr="image92.png"/>
          <p:cNvPicPr>
            <a:picLocks noChangeAspect="1"/>
          </p:cNvPicPr>
          <p:nvPr/>
        </p:nvPicPr>
        <p:blipFill>
          <a:blip r:embed="rId2"/>
          <a:stretch>
            <a:fillRect/>
          </a:stretch>
        </p:blipFill>
        <p:spPr>
          <a:xfrm>
            <a:off x="495300" y="7938"/>
            <a:ext cx="8154989" cy="6846887"/>
          </a:xfrm>
          <a:prstGeom prst="rect">
            <a:avLst/>
          </a:prstGeom>
          <a:ln w="12700">
            <a:miter lim="400000"/>
          </a:ln>
        </p:spPr>
      </p:pic>
      <p:sp>
        <p:nvSpPr>
          <p:cNvPr id="988" name="4 iterations"/>
          <p:cNvSpPr txBox="1"/>
          <p:nvPr/>
        </p:nvSpPr>
        <p:spPr>
          <a:xfrm>
            <a:off x="6374397" y="257175"/>
            <a:ext cx="2001253" cy="535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2800" b="1">
                <a:latin typeface="+mj-lt"/>
                <a:ea typeface="+mj-ea"/>
                <a:cs typeface="+mj-cs"/>
                <a:sym typeface="Helvetica"/>
              </a:defRPr>
            </a:lvl1pPr>
          </a:lstStyle>
          <a:p>
            <a:r>
              <a:t>4 iterations</a:t>
            </a:r>
          </a:p>
        </p:txBody>
      </p:sp>
    </p:spTree>
    <p:extLst>
      <p:ext uri="{BB962C8B-B14F-4D97-AF65-F5344CB8AC3E}">
        <p14:creationId xmlns:p14="http://schemas.microsoft.com/office/powerpoint/2010/main" val="378030769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矩形"/>
          <p:cNvSpPr/>
          <p:nvPr/>
        </p:nvSpPr>
        <p:spPr>
          <a:xfrm>
            <a:off x="107503" y="1453631"/>
            <a:ext cx="8280922" cy="5071713"/>
          </a:xfrm>
          <a:prstGeom prst="rect">
            <a:avLst/>
          </a:prstGeom>
          <a:solidFill>
            <a:srgbClr val="60B5CC"/>
          </a:solidFill>
          <a:ln w="48000">
            <a:solidFill>
              <a:srgbClr val="FFFFFF"/>
            </a:solidFill>
          </a:ln>
        </p:spPr>
        <p:txBody>
          <a:bodyPr lIns="45719" rIns="45719" anchor="ctr"/>
          <a:lstStyle/>
          <a:p>
            <a:pPr algn="ctr">
              <a:defRPr>
                <a:solidFill>
                  <a:srgbClr val="FFFFFF"/>
                </a:solidFill>
              </a:defRPr>
            </a:pPr>
            <a:endParaRPr/>
          </a:p>
        </p:txBody>
      </p:sp>
      <p:sp>
        <p:nvSpPr>
          <p:cNvPr id="991" name="形状"/>
          <p:cNvSpPr/>
          <p:nvPr/>
        </p:nvSpPr>
        <p:spPr>
          <a:xfrm>
            <a:off x="7924800" y="2819400"/>
            <a:ext cx="228600" cy="228600"/>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7350" y="12450"/>
                </a:lnTo>
                <a:lnTo>
                  <a:pt x="7350" y="0"/>
                </a:lnTo>
                <a:lnTo>
                  <a:pt x="14250" y="0"/>
                </a:lnTo>
                <a:lnTo>
                  <a:pt x="14250" y="12450"/>
                </a:lnTo>
                <a:lnTo>
                  <a:pt x="21600" y="12450"/>
                </a:lnTo>
                <a:lnTo>
                  <a:pt x="10800" y="21600"/>
                </a:lnTo>
                <a:close/>
              </a:path>
            </a:pathLst>
          </a:custGeom>
          <a:solidFill>
            <a:srgbClr val="000000"/>
          </a:solidFill>
          <a:ln>
            <a:solidFill>
              <a:srgbClr val="000000"/>
            </a:solidFill>
            <a:miter lim="400000"/>
          </a:ln>
        </p:spPr>
        <p:txBody>
          <a:bodyPr lIns="45719" rIns="45719" anchor="ctr"/>
          <a:lstStyle/>
          <a:p>
            <a:endParaRPr/>
          </a:p>
        </p:txBody>
      </p:sp>
      <p:sp>
        <p:nvSpPr>
          <p:cNvPr id="992" name="矩形"/>
          <p:cNvSpPr/>
          <p:nvPr/>
        </p:nvSpPr>
        <p:spPr>
          <a:xfrm>
            <a:off x="6094412" y="3843337"/>
            <a:ext cx="346076" cy="447676"/>
          </a:xfrm>
          <a:prstGeom prst="rect">
            <a:avLst/>
          </a:prstGeom>
          <a:solidFill>
            <a:srgbClr val="00CC00"/>
          </a:solidFill>
          <a:ln w="12700">
            <a:miter lim="400000"/>
          </a:ln>
        </p:spPr>
        <p:txBody>
          <a:bodyPr lIns="45719" rIns="45719" anchor="ctr"/>
          <a:lstStyle/>
          <a:p>
            <a:endParaRPr/>
          </a:p>
        </p:txBody>
      </p:sp>
      <p:sp>
        <p:nvSpPr>
          <p:cNvPr id="993" name="矩形"/>
          <p:cNvSpPr/>
          <p:nvPr/>
        </p:nvSpPr>
        <p:spPr>
          <a:xfrm>
            <a:off x="5846762" y="2038350"/>
            <a:ext cx="269876" cy="447675"/>
          </a:xfrm>
          <a:prstGeom prst="rect">
            <a:avLst/>
          </a:prstGeom>
          <a:solidFill>
            <a:srgbClr val="00CC00"/>
          </a:solidFill>
          <a:ln w="12700">
            <a:miter lim="400000"/>
          </a:ln>
        </p:spPr>
        <p:txBody>
          <a:bodyPr lIns="45719" rIns="45719" anchor="ctr"/>
          <a:lstStyle/>
          <a:p>
            <a:endParaRPr/>
          </a:p>
        </p:txBody>
      </p:sp>
      <p:sp>
        <p:nvSpPr>
          <p:cNvPr id="994" name="矩形"/>
          <p:cNvSpPr/>
          <p:nvPr/>
        </p:nvSpPr>
        <p:spPr>
          <a:xfrm>
            <a:off x="4649787" y="3840162"/>
            <a:ext cx="1322388" cy="450851"/>
          </a:xfrm>
          <a:prstGeom prst="rect">
            <a:avLst/>
          </a:prstGeom>
          <a:solidFill>
            <a:srgbClr val="0099CC"/>
          </a:solidFill>
          <a:ln w="12700">
            <a:miter lim="400000"/>
          </a:ln>
        </p:spPr>
        <p:txBody>
          <a:bodyPr lIns="45719" rIns="45719" anchor="ctr"/>
          <a:lstStyle/>
          <a:p>
            <a:endParaRPr/>
          </a:p>
        </p:txBody>
      </p:sp>
      <p:sp>
        <p:nvSpPr>
          <p:cNvPr id="995" name="矩形"/>
          <p:cNvSpPr/>
          <p:nvPr/>
        </p:nvSpPr>
        <p:spPr>
          <a:xfrm>
            <a:off x="4668837" y="2038350"/>
            <a:ext cx="1066801" cy="442913"/>
          </a:xfrm>
          <a:prstGeom prst="rect">
            <a:avLst/>
          </a:prstGeom>
          <a:solidFill>
            <a:srgbClr val="0099CC"/>
          </a:solidFill>
          <a:ln w="12700">
            <a:miter lim="400000"/>
          </a:ln>
        </p:spPr>
        <p:txBody>
          <a:bodyPr lIns="45719" rIns="45719" anchor="ctr"/>
          <a:lstStyle/>
          <a:p>
            <a:endParaRPr/>
          </a:p>
        </p:txBody>
      </p:sp>
      <p:sp>
        <p:nvSpPr>
          <p:cNvPr id="996" name="Bilateral Filtering Color Images"/>
          <p:cNvSpPr txBox="1">
            <a:spLocks noGrp="1"/>
          </p:cNvSpPr>
          <p:nvPr>
            <p:ph type="title"/>
          </p:nvPr>
        </p:nvSpPr>
        <p:spPr>
          <a:xfrm>
            <a:off x="304799" y="0"/>
            <a:ext cx="8402640" cy="1219200"/>
          </a:xfrm>
          <a:prstGeom prst="rect">
            <a:avLst/>
          </a:prstGeom>
        </p:spPr>
        <p:txBody>
          <a:bodyPr/>
          <a:lstStyle>
            <a:lvl1pPr defTabSz="896111">
              <a:defRPr sz="4410"/>
            </a:lvl1pPr>
          </a:lstStyle>
          <a:p>
            <a:r>
              <a:t>Bilateral Filtering Color Images</a:t>
            </a:r>
          </a:p>
        </p:txBody>
      </p:sp>
      <p:pic>
        <p:nvPicPr>
          <p:cNvPr id="997" name="image93.pdf" descr="image93.pdf"/>
          <p:cNvPicPr>
            <a:picLocks noChangeAspect="1"/>
          </p:cNvPicPr>
          <p:nvPr/>
        </p:nvPicPr>
        <p:blipFill>
          <a:blip r:embed="rId2"/>
          <a:stretch>
            <a:fillRect/>
          </a:stretch>
        </p:blipFill>
        <p:spPr>
          <a:xfrm>
            <a:off x="190500" y="1881188"/>
            <a:ext cx="6003925" cy="815976"/>
          </a:xfrm>
          <a:prstGeom prst="rect">
            <a:avLst/>
          </a:prstGeom>
          <a:ln w="12700">
            <a:miter lim="400000"/>
          </a:ln>
        </p:spPr>
      </p:pic>
      <p:pic>
        <p:nvPicPr>
          <p:cNvPr id="998" name="image94.pdf" descr="image94.pdf"/>
          <p:cNvPicPr>
            <a:picLocks noChangeAspect="1"/>
          </p:cNvPicPr>
          <p:nvPr/>
        </p:nvPicPr>
        <p:blipFill>
          <a:blip r:embed="rId3"/>
          <a:stretch>
            <a:fillRect/>
          </a:stretch>
        </p:blipFill>
        <p:spPr>
          <a:xfrm>
            <a:off x="139700" y="3678237"/>
            <a:ext cx="6386513" cy="815976"/>
          </a:xfrm>
          <a:prstGeom prst="rect">
            <a:avLst/>
          </a:prstGeom>
          <a:ln w="12700">
            <a:miter lim="400000"/>
          </a:ln>
        </p:spPr>
      </p:pic>
      <p:sp>
        <p:nvSpPr>
          <p:cNvPr id="999" name="For gray-level images"/>
          <p:cNvSpPr txBox="1"/>
          <p:nvPr/>
        </p:nvSpPr>
        <p:spPr>
          <a:xfrm>
            <a:off x="152400" y="1535112"/>
            <a:ext cx="2616731"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vl1pPr>
          </a:lstStyle>
          <a:p>
            <a:r>
              <a:t>For gray-level images </a:t>
            </a:r>
          </a:p>
        </p:txBody>
      </p:sp>
      <p:sp>
        <p:nvSpPr>
          <p:cNvPr id="1000" name="For color images"/>
          <p:cNvSpPr txBox="1"/>
          <p:nvPr/>
        </p:nvSpPr>
        <p:spPr>
          <a:xfrm>
            <a:off x="152399" y="3327400"/>
            <a:ext cx="2066192"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vl1pPr>
          </a:lstStyle>
          <a:p>
            <a:r>
              <a:t>For color images </a:t>
            </a:r>
          </a:p>
        </p:txBody>
      </p:sp>
      <p:sp>
        <p:nvSpPr>
          <p:cNvPr id="1001" name="intensity difference"/>
          <p:cNvSpPr txBox="1"/>
          <p:nvPr/>
        </p:nvSpPr>
        <p:spPr>
          <a:xfrm>
            <a:off x="4156075" y="1676400"/>
            <a:ext cx="2006164"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FF2600"/>
                </a:solidFill>
              </a:defRPr>
            </a:lvl1pPr>
          </a:lstStyle>
          <a:p>
            <a:r>
              <a:t>intensity difference</a:t>
            </a:r>
          </a:p>
        </p:txBody>
      </p:sp>
      <p:sp>
        <p:nvSpPr>
          <p:cNvPr id="1002" name="color difference"/>
          <p:cNvSpPr txBox="1"/>
          <p:nvPr/>
        </p:nvSpPr>
        <p:spPr>
          <a:xfrm>
            <a:off x="4416425" y="3505200"/>
            <a:ext cx="166304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FF2600"/>
                </a:solidFill>
              </a:defRPr>
            </a:lvl1pPr>
          </a:lstStyle>
          <a:p>
            <a:r>
              <a:t>color difference</a:t>
            </a:r>
          </a:p>
        </p:txBody>
      </p:sp>
      <p:grpSp>
        <p:nvGrpSpPr>
          <p:cNvPr id="1005" name="成组"/>
          <p:cNvGrpSpPr/>
          <p:nvPr/>
        </p:nvGrpSpPr>
        <p:grpSpPr>
          <a:xfrm>
            <a:off x="475548" y="5485715"/>
            <a:ext cx="8285744" cy="1245502"/>
            <a:chOff x="-51104" y="0"/>
            <a:chExt cx="8285743" cy="1245500"/>
          </a:xfrm>
        </p:grpSpPr>
        <p:sp>
          <p:nvSpPr>
            <p:cNvPr id="1003" name="矩形"/>
            <p:cNvSpPr/>
            <p:nvPr/>
          </p:nvSpPr>
          <p:spPr>
            <a:xfrm>
              <a:off x="0" y="0"/>
              <a:ext cx="8180785" cy="1237218"/>
            </a:xfrm>
            <a:prstGeom prst="rect">
              <a:avLst/>
            </a:prstGeom>
            <a:solidFill>
              <a:srgbClr val="66FB99"/>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004" name="The bilateral filter is extremely easy to adapt to your need."/>
            <p:cNvSpPr txBox="1"/>
            <p:nvPr/>
          </p:nvSpPr>
          <p:spPr>
            <a:xfrm>
              <a:off x="-51105" y="61860"/>
              <a:ext cx="8285744" cy="1183641"/>
            </a:xfrm>
            <a:prstGeom prst="rect">
              <a:avLst/>
            </a:prstGeom>
            <a:solidFill>
              <a:srgbClr val="66FB99"/>
            </a:solid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lgn="ctr">
                <a:defRPr sz="3600" b="1">
                  <a:effectLst>
                    <a:outerShdw blurRad="38100" dist="38100" dir="2700000" rotWithShape="0">
                      <a:srgbClr val="FFFFFF"/>
                    </a:outerShdw>
                  </a:effectLst>
                  <a:latin typeface="+mj-lt"/>
                  <a:ea typeface="+mj-ea"/>
                  <a:cs typeface="+mj-cs"/>
                  <a:sym typeface="Helvetica"/>
                </a:defRPr>
              </a:pPr>
              <a:r>
                <a:rPr dirty="0"/>
                <a:t>The bilateral filter is</a:t>
              </a:r>
              <a:br>
                <a:rPr dirty="0"/>
              </a:br>
              <a:r>
                <a:rPr dirty="0"/>
                <a:t>extremely easy to adapt to your need.</a:t>
              </a:r>
            </a:p>
          </p:txBody>
        </p:sp>
      </p:grpSp>
      <p:pic>
        <p:nvPicPr>
          <p:cNvPr id="1006" name="image95.png" descr="image95.png"/>
          <p:cNvPicPr>
            <a:picLocks noChangeAspect="1"/>
          </p:cNvPicPr>
          <p:nvPr/>
        </p:nvPicPr>
        <p:blipFill>
          <a:blip r:embed="rId4"/>
          <a:srcRect r="42856" b="30357"/>
          <a:stretch>
            <a:fillRect/>
          </a:stretch>
        </p:blipFill>
        <p:spPr>
          <a:xfrm>
            <a:off x="7086600" y="3124200"/>
            <a:ext cx="1905001" cy="1547814"/>
          </a:xfrm>
          <a:prstGeom prst="rect">
            <a:avLst/>
          </a:prstGeom>
          <a:ln w="57150">
            <a:solidFill>
              <a:srgbClr val="000000"/>
            </a:solidFill>
            <a:miter lim="400000"/>
          </a:ln>
        </p:spPr>
      </p:pic>
      <p:pic>
        <p:nvPicPr>
          <p:cNvPr id="1007" name="image96.jpeg" descr="image96.jpeg"/>
          <p:cNvPicPr>
            <a:picLocks noChangeAspect="1"/>
          </p:cNvPicPr>
          <p:nvPr/>
        </p:nvPicPr>
        <p:blipFill>
          <a:blip r:embed="rId5"/>
          <a:srcRect r="42856" b="30357"/>
          <a:stretch>
            <a:fillRect/>
          </a:stretch>
        </p:blipFill>
        <p:spPr>
          <a:xfrm>
            <a:off x="7086600" y="1295399"/>
            <a:ext cx="1905001" cy="1547814"/>
          </a:xfrm>
          <a:prstGeom prst="rect">
            <a:avLst/>
          </a:prstGeom>
          <a:ln w="57150">
            <a:solidFill>
              <a:srgbClr val="000000"/>
            </a:solidFill>
            <a:miter lim="400000"/>
          </a:ln>
        </p:spPr>
      </p:pic>
      <p:sp>
        <p:nvSpPr>
          <p:cNvPr id="1008" name="scalar"/>
          <p:cNvSpPr txBox="1"/>
          <p:nvPr/>
        </p:nvSpPr>
        <p:spPr>
          <a:xfrm>
            <a:off x="5575300" y="2438400"/>
            <a:ext cx="713927"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FF2600"/>
                </a:solidFill>
              </a:defRPr>
            </a:lvl1pPr>
          </a:lstStyle>
          <a:p>
            <a:r>
              <a:t>scalar</a:t>
            </a:r>
          </a:p>
        </p:txBody>
      </p:sp>
      <p:sp>
        <p:nvSpPr>
          <p:cNvPr id="1009" name="3D vector  (RGB, Lab)"/>
          <p:cNvSpPr txBox="1"/>
          <p:nvPr/>
        </p:nvSpPr>
        <p:spPr>
          <a:xfrm>
            <a:off x="5634174" y="4267200"/>
            <a:ext cx="1260201" cy="650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a:solidFill>
                  <a:srgbClr val="FF2600"/>
                </a:solidFill>
              </a:defRPr>
            </a:pPr>
            <a:r>
              <a:t>3D vector </a:t>
            </a:r>
            <a:br/>
            <a:r>
              <a:t>(RGB, Lab)</a:t>
            </a:r>
          </a:p>
        </p:txBody>
      </p:sp>
      <p:sp>
        <p:nvSpPr>
          <p:cNvPr id="1010" name="input"/>
          <p:cNvSpPr txBox="1"/>
          <p:nvPr/>
        </p:nvSpPr>
        <p:spPr>
          <a:xfrm>
            <a:off x="8367713" y="1295400"/>
            <a:ext cx="544771" cy="332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a:lvl1pPr>
          </a:lstStyle>
          <a:p>
            <a:r>
              <a:t>input</a:t>
            </a:r>
          </a:p>
        </p:txBody>
      </p:sp>
      <p:sp>
        <p:nvSpPr>
          <p:cNvPr id="1011" name="output"/>
          <p:cNvSpPr txBox="1"/>
          <p:nvPr/>
        </p:nvSpPr>
        <p:spPr>
          <a:xfrm>
            <a:off x="8242300" y="3124200"/>
            <a:ext cx="671771" cy="332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a:lvl1pPr>
          </a:lstStyle>
          <a:p>
            <a:r>
              <a:t>output</a:t>
            </a:r>
          </a:p>
        </p:txBody>
      </p:sp>
    </p:spTree>
    <p:extLst>
      <p:ext uri="{BB962C8B-B14F-4D97-AF65-F5344CB8AC3E}">
        <p14:creationId xmlns:p14="http://schemas.microsoft.com/office/powerpoint/2010/main" val="268423785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5" grpId="0" animBg="1" advAuto="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Overview"/>
          <p:cNvSpPr txBox="1">
            <a:spLocks noGrp="1"/>
          </p:cNvSpPr>
          <p:nvPr>
            <p:ph type="title"/>
          </p:nvPr>
        </p:nvSpPr>
        <p:spPr>
          <a:prstGeom prst="rect">
            <a:avLst/>
          </a:prstGeom>
        </p:spPr>
        <p:txBody>
          <a:bodyPr/>
          <a:lstStyle>
            <a:lvl1pPr>
              <a:defRPr b="0">
                <a:latin typeface="+mn-lt"/>
                <a:ea typeface="+mn-ea"/>
                <a:cs typeface="+mn-cs"/>
                <a:sym typeface="Corbel"/>
              </a:defRPr>
            </a:lvl1pPr>
          </a:lstStyle>
          <a:p>
            <a:r>
              <a:t>Overview</a:t>
            </a:r>
          </a:p>
        </p:txBody>
      </p:sp>
      <p:sp>
        <p:nvSpPr>
          <p:cNvPr id="1014" name="Denoising…"/>
          <p:cNvSpPr txBox="1">
            <a:spLocks noGrp="1"/>
          </p:cNvSpPr>
          <p:nvPr>
            <p:ph type="body" idx="1"/>
          </p:nvPr>
        </p:nvSpPr>
        <p:spPr>
          <a:prstGeom prst="rect">
            <a:avLst/>
          </a:prstGeom>
        </p:spPr>
        <p:txBody>
          <a:bodyPr/>
          <a:lstStyle/>
          <a:p>
            <a:pPr>
              <a:defRPr sz="2900"/>
            </a:pPr>
            <a:endParaRPr/>
          </a:p>
          <a:p>
            <a:pPr>
              <a:defRPr sz="2900"/>
            </a:pPr>
            <a:r>
              <a:t>Denoising</a:t>
            </a:r>
          </a:p>
          <a:p>
            <a:pPr>
              <a:defRPr sz="1600"/>
            </a:pPr>
            <a:endParaRPr/>
          </a:p>
          <a:p>
            <a:pPr>
              <a:defRPr sz="1600"/>
            </a:pPr>
            <a:endParaRPr/>
          </a:p>
          <a:p>
            <a:pPr>
              <a:defRPr sz="2900"/>
            </a:pPr>
            <a:r>
              <a:t>Tone mapping</a:t>
            </a:r>
          </a:p>
          <a:p>
            <a:pPr>
              <a:defRPr sz="1600"/>
            </a:pPr>
            <a:endParaRPr/>
          </a:p>
          <a:p>
            <a:pPr>
              <a:defRPr sz="1600"/>
            </a:pPr>
            <a:endParaRPr/>
          </a:p>
          <a:p>
            <a:pPr>
              <a:defRPr sz="2900"/>
            </a:pPr>
            <a:r>
              <a:t>Relighting &amp; </a:t>
            </a:r>
            <a:br/>
            <a:r>
              <a:t>texture editing</a:t>
            </a:r>
          </a:p>
        </p:txBody>
      </p:sp>
      <p:grpSp>
        <p:nvGrpSpPr>
          <p:cNvPr id="1017" name="成组"/>
          <p:cNvGrpSpPr/>
          <p:nvPr/>
        </p:nvGrpSpPr>
        <p:grpSpPr>
          <a:xfrm>
            <a:off x="5337175" y="1171575"/>
            <a:ext cx="3644900" cy="1674814"/>
            <a:chOff x="0" y="0"/>
            <a:chExt cx="3644900" cy="1674813"/>
          </a:xfrm>
        </p:grpSpPr>
        <p:pic>
          <p:nvPicPr>
            <p:cNvPr id="1015" name="image97.jpeg" descr="image97.jpeg"/>
            <p:cNvPicPr>
              <a:picLocks noChangeAspect="1"/>
            </p:cNvPicPr>
            <p:nvPr/>
          </p:nvPicPr>
          <p:blipFill>
            <a:blip r:embed="rId2"/>
            <a:srcRect l="32030" r="22126" b="58040"/>
            <a:stretch>
              <a:fillRect/>
            </a:stretch>
          </p:blipFill>
          <p:spPr>
            <a:xfrm>
              <a:off x="0" y="0"/>
              <a:ext cx="1907627" cy="1665170"/>
            </a:xfrm>
            <a:prstGeom prst="rect">
              <a:avLst/>
            </a:prstGeom>
            <a:ln w="12700" cap="flat">
              <a:solidFill>
                <a:srgbClr val="000000"/>
              </a:solidFill>
              <a:prstDash val="solid"/>
              <a:miter lim="400000"/>
            </a:ln>
            <a:effectLst/>
          </p:spPr>
        </p:pic>
        <p:pic>
          <p:nvPicPr>
            <p:cNvPr id="1016" name="image98.jpeg" descr="image98.jpeg"/>
            <p:cNvPicPr>
              <a:picLocks noChangeAspect="1"/>
            </p:cNvPicPr>
            <p:nvPr/>
          </p:nvPicPr>
          <p:blipFill>
            <a:blip r:embed="rId3"/>
            <a:srcRect l="35895" r="22388" b="57753"/>
            <a:stretch>
              <a:fillRect/>
            </a:stretch>
          </p:blipFill>
          <p:spPr>
            <a:xfrm>
              <a:off x="1912447" y="1607"/>
              <a:ext cx="1732453" cy="1673207"/>
            </a:xfrm>
            <a:prstGeom prst="rect">
              <a:avLst/>
            </a:prstGeom>
            <a:ln w="12700" cap="flat">
              <a:solidFill>
                <a:srgbClr val="000000"/>
              </a:solidFill>
              <a:prstDash val="solid"/>
              <a:miter lim="400000"/>
            </a:ln>
            <a:effectLst/>
          </p:spPr>
        </p:pic>
      </p:grpSp>
      <p:pic>
        <p:nvPicPr>
          <p:cNvPr id="1018" name="image39.png" descr="image39.png"/>
          <p:cNvPicPr>
            <a:picLocks noChangeAspect="1"/>
          </p:cNvPicPr>
          <p:nvPr/>
        </p:nvPicPr>
        <p:blipFill>
          <a:blip r:embed="rId4"/>
          <a:srcRect t="29016"/>
          <a:stretch>
            <a:fillRect/>
          </a:stretch>
        </p:blipFill>
        <p:spPr>
          <a:xfrm>
            <a:off x="5348287" y="2913063"/>
            <a:ext cx="3643313" cy="1747837"/>
          </a:xfrm>
          <a:prstGeom prst="rect">
            <a:avLst/>
          </a:prstGeom>
          <a:ln w="12700">
            <a:solidFill>
              <a:srgbClr val="000000"/>
            </a:solidFill>
            <a:miter lim="400000"/>
          </a:ln>
        </p:spPr>
      </p:pic>
      <p:grpSp>
        <p:nvGrpSpPr>
          <p:cNvPr id="1021" name="成组"/>
          <p:cNvGrpSpPr/>
          <p:nvPr/>
        </p:nvGrpSpPr>
        <p:grpSpPr>
          <a:xfrm>
            <a:off x="5370512" y="4770437"/>
            <a:ext cx="3624263" cy="1447801"/>
            <a:chOff x="0" y="0"/>
            <a:chExt cx="3624262" cy="1447799"/>
          </a:xfrm>
        </p:grpSpPr>
        <p:pic>
          <p:nvPicPr>
            <p:cNvPr id="1019" name="image99-filtered.jpeg" descr="image99-filtered.jpeg"/>
            <p:cNvPicPr>
              <a:picLocks noChangeAspect="1"/>
            </p:cNvPicPr>
            <p:nvPr/>
          </p:nvPicPr>
          <p:blipFill>
            <a:blip r:embed="rId5"/>
            <a:stretch>
              <a:fillRect/>
            </a:stretch>
          </p:blipFill>
          <p:spPr>
            <a:xfrm>
              <a:off x="1811243" y="0"/>
              <a:ext cx="1813020" cy="1447800"/>
            </a:xfrm>
            <a:prstGeom prst="rect">
              <a:avLst/>
            </a:prstGeom>
            <a:ln w="12700" cap="flat">
              <a:solidFill>
                <a:srgbClr val="000000"/>
              </a:solidFill>
              <a:prstDash val="solid"/>
              <a:miter lim="400000"/>
            </a:ln>
            <a:effectLst/>
          </p:spPr>
        </p:pic>
        <p:pic>
          <p:nvPicPr>
            <p:cNvPr id="1020" name="image100-filtered.jpeg" descr="image100-filtered.jpeg"/>
            <p:cNvPicPr>
              <a:picLocks noChangeAspect="1"/>
            </p:cNvPicPr>
            <p:nvPr/>
          </p:nvPicPr>
          <p:blipFill>
            <a:blip r:embed="rId6"/>
            <a:stretch>
              <a:fillRect/>
            </a:stretch>
          </p:blipFill>
          <p:spPr>
            <a:xfrm>
              <a:off x="-1" y="0"/>
              <a:ext cx="1813020" cy="1447800"/>
            </a:xfrm>
            <a:prstGeom prst="rect">
              <a:avLst/>
            </a:prstGeom>
            <a:ln w="12700" cap="flat">
              <a:solidFill>
                <a:srgbClr val="000000"/>
              </a:solidFill>
              <a:prstDash val="solid"/>
              <a:miter lim="400000"/>
            </a:ln>
            <a:effectLst/>
          </p:spPr>
        </p:pic>
      </p:grpSp>
    </p:spTree>
    <p:extLst>
      <p:ext uri="{BB962C8B-B14F-4D97-AF65-F5344CB8AC3E}">
        <p14:creationId xmlns:p14="http://schemas.microsoft.com/office/powerpoint/2010/main" val="328335018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Overview"/>
          <p:cNvSpPr txBox="1">
            <a:spLocks noGrp="1"/>
          </p:cNvSpPr>
          <p:nvPr>
            <p:ph type="title"/>
          </p:nvPr>
        </p:nvSpPr>
        <p:spPr>
          <a:prstGeom prst="rect">
            <a:avLst/>
          </a:prstGeom>
        </p:spPr>
        <p:txBody>
          <a:bodyPr/>
          <a:lstStyle>
            <a:lvl1pPr>
              <a:defRPr b="0">
                <a:latin typeface="+mn-lt"/>
                <a:ea typeface="+mn-ea"/>
                <a:cs typeface="+mn-cs"/>
                <a:sym typeface="Corbel"/>
              </a:defRPr>
            </a:lvl1pPr>
          </a:lstStyle>
          <a:p>
            <a:r>
              <a:t>Overview</a:t>
            </a:r>
          </a:p>
        </p:txBody>
      </p:sp>
      <p:sp>
        <p:nvSpPr>
          <p:cNvPr id="1024" name="Denoising…"/>
          <p:cNvSpPr txBox="1">
            <a:spLocks noGrp="1"/>
          </p:cNvSpPr>
          <p:nvPr>
            <p:ph type="body" idx="1"/>
          </p:nvPr>
        </p:nvSpPr>
        <p:spPr>
          <a:prstGeom prst="rect">
            <a:avLst/>
          </a:prstGeom>
        </p:spPr>
        <p:txBody>
          <a:bodyPr/>
          <a:lstStyle/>
          <a:p>
            <a:pPr>
              <a:defRPr sz="2900"/>
            </a:pPr>
            <a:endParaRPr/>
          </a:p>
          <a:p>
            <a:pPr>
              <a:defRPr sz="2900" b="1">
                <a:solidFill>
                  <a:srgbClr val="FF9900"/>
                </a:solidFill>
                <a:latin typeface="+mj-lt"/>
                <a:ea typeface="+mj-ea"/>
                <a:cs typeface="+mj-cs"/>
                <a:sym typeface="Helvetica"/>
              </a:defRPr>
            </a:pPr>
            <a:r>
              <a:t>Denoising</a:t>
            </a:r>
          </a:p>
          <a:p>
            <a:pPr>
              <a:defRPr sz="1600" b="1">
                <a:latin typeface="+mj-lt"/>
                <a:ea typeface="+mj-ea"/>
                <a:cs typeface="+mj-cs"/>
                <a:sym typeface="Helvetica"/>
              </a:defRPr>
            </a:pPr>
            <a:endParaRPr/>
          </a:p>
          <a:p>
            <a:pPr>
              <a:defRPr sz="1600"/>
            </a:pPr>
            <a:endParaRPr/>
          </a:p>
          <a:p>
            <a:pPr>
              <a:defRPr sz="2900"/>
            </a:pPr>
            <a:endParaRPr/>
          </a:p>
          <a:p>
            <a:pPr>
              <a:defRPr sz="2900"/>
            </a:pPr>
            <a:r>
              <a:t>Tone mapping</a:t>
            </a:r>
          </a:p>
          <a:p>
            <a:pPr>
              <a:defRPr sz="1600"/>
            </a:pPr>
            <a:endParaRPr/>
          </a:p>
          <a:p>
            <a:pPr>
              <a:defRPr sz="1600"/>
            </a:pPr>
            <a:endParaRPr/>
          </a:p>
          <a:p>
            <a:pPr>
              <a:defRPr sz="2900"/>
            </a:pPr>
            <a:r>
              <a:t>Relighting &amp; </a:t>
            </a:r>
            <a:br/>
            <a:r>
              <a:t>texture editing</a:t>
            </a:r>
          </a:p>
        </p:txBody>
      </p:sp>
      <p:grpSp>
        <p:nvGrpSpPr>
          <p:cNvPr id="1027" name="成组"/>
          <p:cNvGrpSpPr/>
          <p:nvPr/>
        </p:nvGrpSpPr>
        <p:grpSpPr>
          <a:xfrm>
            <a:off x="5337175" y="1171575"/>
            <a:ext cx="3644900" cy="1674814"/>
            <a:chOff x="0" y="0"/>
            <a:chExt cx="3644900" cy="1674813"/>
          </a:xfrm>
        </p:grpSpPr>
        <p:pic>
          <p:nvPicPr>
            <p:cNvPr id="1025" name="image97.jpeg" descr="image97.jpeg"/>
            <p:cNvPicPr>
              <a:picLocks noChangeAspect="1"/>
            </p:cNvPicPr>
            <p:nvPr/>
          </p:nvPicPr>
          <p:blipFill>
            <a:blip r:embed="rId2"/>
            <a:srcRect l="32030" r="22126" b="58040"/>
            <a:stretch>
              <a:fillRect/>
            </a:stretch>
          </p:blipFill>
          <p:spPr>
            <a:xfrm>
              <a:off x="0" y="0"/>
              <a:ext cx="1907627" cy="1665170"/>
            </a:xfrm>
            <a:prstGeom prst="rect">
              <a:avLst/>
            </a:prstGeom>
            <a:ln w="12700" cap="flat">
              <a:solidFill>
                <a:srgbClr val="000000"/>
              </a:solidFill>
              <a:prstDash val="solid"/>
              <a:miter lim="400000"/>
            </a:ln>
            <a:effectLst/>
          </p:spPr>
        </p:pic>
        <p:pic>
          <p:nvPicPr>
            <p:cNvPr id="1026" name="image98.jpeg" descr="image98.jpeg"/>
            <p:cNvPicPr>
              <a:picLocks noChangeAspect="1"/>
            </p:cNvPicPr>
            <p:nvPr/>
          </p:nvPicPr>
          <p:blipFill>
            <a:blip r:embed="rId3"/>
            <a:srcRect l="35895" r="22388" b="57753"/>
            <a:stretch>
              <a:fillRect/>
            </a:stretch>
          </p:blipFill>
          <p:spPr>
            <a:xfrm>
              <a:off x="1912447" y="1607"/>
              <a:ext cx="1732453" cy="1673207"/>
            </a:xfrm>
            <a:prstGeom prst="rect">
              <a:avLst/>
            </a:prstGeom>
            <a:ln w="12700" cap="flat">
              <a:solidFill>
                <a:srgbClr val="000000"/>
              </a:solidFill>
              <a:prstDash val="solid"/>
              <a:miter lim="400000"/>
            </a:ln>
            <a:effectLst/>
          </p:spPr>
        </p:pic>
      </p:grpSp>
      <p:pic>
        <p:nvPicPr>
          <p:cNvPr id="1028" name="image39.png" descr="image39.png"/>
          <p:cNvPicPr>
            <a:picLocks noChangeAspect="1"/>
          </p:cNvPicPr>
          <p:nvPr/>
        </p:nvPicPr>
        <p:blipFill>
          <a:blip r:embed="rId4"/>
          <a:srcRect t="29016"/>
          <a:stretch>
            <a:fillRect/>
          </a:stretch>
        </p:blipFill>
        <p:spPr>
          <a:xfrm>
            <a:off x="5348287" y="2913063"/>
            <a:ext cx="3643313" cy="1747837"/>
          </a:xfrm>
          <a:prstGeom prst="rect">
            <a:avLst/>
          </a:prstGeom>
          <a:ln w="12700">
            <a:solidFill>
              <a:srgbClr val="000000"/>
            </a:solidFill>
            <a:miter lim="400000"/>
          </a:ln>
        </p:spPr>
      </p:pic>
      <p:grpSp>
        <p:nvGrpSpPr>
          <p:cNvPr id="1031" name="成组"/>
          <p:cNvGrpSpPr/>
          <p:nvPr/>
        </p:nvGrpSpPr>
        <p:grpSpPr>
          <a:xfrm>
            <a:off x="5370512" y="4770437"/>
            <a:ext cx="3624263" cy="1447801"/>
            <a:chOff x="0" y="0"/>
            <a:chExt cx="3624262" cy="1447799"/>
          </a:xfrm>
        </p:grpSpPr>
        <p:pic>
          <p:nvPicPr>
            <p:cNvPr id="1029" name="image99-filtered.jpeg" descr="image99-filtered.jpeg"/>
            <p:cNvPicPr>
              <a:picLocks noChangeAspect="1"/>
            </p:cNvPicPr>
            <p:nvPr/>
          </p:nvPicPr>
          <p:blipFill>
            <a:blip r:embed="rId5"/>
            <a:stretch>
              <a:fillRect/>
            </a:stretch>
          </p:blipFill>
          <p:spPr>
            <a:xfrm>
              <a:off x="1811243" y="0"/>
              <a:ext cx="1813020" cy="1447800"/>
            </a:xfrm>
            <a:prstGeom prst="rect">
              <a:avLst/>
            </a:prstGeom>
            <a:ln w="12700" cap="flat">
              <a:solidFill>
                <a:srgbClr val="000000"/>
              </a:solidFill>
              <a:prstDash val="solid"/>
              <a:miter lim="400000"/>
            </a:ln>
            <a:effectLst/>
          </p:spPr>
        </p:pic>
        <p:pic>
          <p:nvPicPr>
            <p:cNvPr id="1030" name="image100-filtered.jpeg" descr="image100-filtered.jpeg"/>
            <p:cNvPicPr>
              <a:picLocks noChangeAspect="1"/>
            </p:cNvPicPr>
            <p:nvPr/>
          </p:nvPicPr>
          <p:blipFill>
            <a:blip r:embed="rId6"/>
            <a:stretch>
              <a:fillRect/>
            </a:stretch>
          </p:blipFill>
          <p:spPr>
            <a:xfrm>
              <a:off x="-1" y="0"/>
              <a:ext cx="1813020" cy="1447800"/>
            </a:xfrm>
            <a:prstGeom prst="rect">
              <a:avLst/>
            </a:prstGeom>
            <a:ln w="12700" cap="flat">
              <a:solidFill>
                <a:srgbClr val="000000"/>
              </a:solidFill>
              <a:prstDash val="solid"/>
              <a:miter lim="400000"/>
            </a:ln>
            <a:effectLst/>
          </p:spPr>
        </p:pic>
      </p:grpSp>
      <p:sp>
        <p:nvSpPr>
          <p:cNvPr id="1032" name="矩形"/>
          <p:cNvSpPr/>
          <p:nvPr/>
        </p:nvSpPr>
        <p:spPr>
          <a:xfrm>
            <a:off x="123825" y="1171575"/>
            <a:ext cx="8855075" cy="1674814"/>
          </a:xfrm>
          <a:prstGeom prst="rect">
            <a:avLst/>
          </a:prstGeom>
          <a:ln w="57150">
            <a:solidFill>
              <a:srgbClr val="FF9900"/>
            </a:solidFill>
            <a:miter lim="400000"/>
          </a:ln>
        </p:spPr>
        <p:txBody>
          <a:bodyPr lIns="45719" rIns="45719" anchor="ctr"/>
          <a:lstStyle/>
          <a:p>
            <a:endParaRPr/>
          </a:p>
        </p:txBody>
      </p:sp>
      <p:sp>
        <p:nvSpPr>
          <p:cNvPr id="1033" name="Not most powerful application Not best denoising, but good &amp; simple"/>
          <p:cNvSpPr txBox="1"/>
          <p:nvPr/>
        </p:nvSpPr>
        <p:spPr>
          <a:xfrm>
            <a:off x="660125" y="2852935"/>
            <a:ext cx="5630864"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spcBef>
                <a:spcPts val="1000"/>
              </a:spcBef>
              <a:defRPr b="1">
                <a:latin typeface="+mj-lt"/>
                <a:ea typeface="+mj-ea"/>
                <a:cs typeface="+mj-cs"/>
                <a:sym typeface="Helvetica"/>
              </a:defRPr>
            </a:pPr>
            <a:r>
              <a:t>Not most powerful application</a:t>
            </a:r>
            <a:br/>
            <a:r>
              <a:t>Not best denoising, but good &amp; simple </a:t>
            </a:r>
          </a:p>
        </p:txBody>
      </p:sp>
    </p:spTree>
    <p:extLst>
      <p:ext uri="{BB962C8B-B14F-4D97-AF65-F5344CB8AC3E}">
        <p14:creationId xmlns:p14="http://schemas.microsoft.com/office/powerpoint/2010/main" val="241450439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Basic denoising"/>
          <p:cNvSpPr txBox="1">
            <a:spLocks noGrp="1"/>
          </p:cNvSpPr>
          <p:nvPr>
            <p:ph type="title"/>
          </p:nvPr>
        </p:nvSpPr>
        <p:spPr>
          <a:prstGeom prst="rect">
            <a:avLst/>
          </a:prstGeom>
        </p:spPr>
        <p:txBody>
          <a:bodyPr/>
          <a:lstStyle/>
          <a:p>
            <a:r>
              <a:t>Basic denoising</a:t>
            </a:r>
          </a:p>
        </p:txBody>
      </p:sp>
      <p:sp>
        <p:nvSpPr>
          <p:cNvPr id="1036" name="正文"/>
          <p:cNvSpPr txBox="1">
            <a:spLocks noGrp="1"/>
          </p:cNvSpPr>
          <p:nvPr>
            <p:ph type="body" idx="1"/>
          </p:nvPr>
        </p:nvSpPr>
        <p:spPr>
          <a:prstGeom prst="rect">
            <a:avLst/>
          </a:prstGeom>
        </p:spPr>
        <p:txBody>
          <a:bodyPr/>
          <a:lstStyle/>
          <a:p>
            <a:endParaRPr/>
          </a:p>
        </p:txBody>
      </p:sp>
      <p:pic>
        <p:nvPicPr>
          <p:cNvPr id="1037" name="image97.jpeg" descr="image97.jpeg"/>
          <p:cNvPicPr>
            <a:picLocks noChangeAspect="1"/>
          </p:cNvPicPr>
          <p:nvPr/>
        </p:nvPicPr>
        <p:blipFill>
          <a:blip r:embed="rId2"/>
          <a:stretch>
            <a:fillRect/>
          </a:stretch>
        </p:blipFill>
        <p:spPr>
          <a:xfrm>
            <a:off x="0" y="1717675"/>
            <a:ext cx="5194300" cy="4956175"/>
          </a:xfrm>
          <a:prstGeom prst="rect">
            <a:avLst/>
          </a:prstGeom>
          <a:ln w="38100">
            <a:solidFill>
              <a:srgbClr val="000000"/>
            </a:solidFill>
            <a:miter lim="400000"/>
          </a:ln>
        </p:spPr>
      </p:pic>
      <p:sp>
        <p:nvSpPr>
          <p:cNvPr id="1038" name="Noisy input"/>
          <p:cNvSpPr txBox="1"/>
          <p:nvPr/>
        </p:nvSpPr>
        <p:spPr>
          <a:xfrm>
            <a:off x="212725" y="1350962"/>
            <a:ext cx="1234974"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Noisy input</a:t>
            </a:r>
          </a:p>
        </p:txBody>
      </p:sp>
      <p:grpSp>
        <p:nvGrpSpPr>
          <p:cNvPr id="1041" name="成组"/>
          <p:cNvGrpSpPr/>
          <p:nvPr/>
        </p:nvGrpSpPr>
        <p:grpSpPr>
          <a:xfrm>
            <a:off x="3960812" y="1350962"/>
            <a:ext cx="5183189" cy="5311777"/>
            <a:chOff x="0" y="0"/>
            <a:chExt cx="5183187" cy="5311775"/>
          </a:xfrm>
        </p:grpSpPr>
        <p:pic>
          <p:nvPicPr>
            <p:cNvPr id="1039" name="image98.jpeg" descr="image98.jpeg"/>
            <p:cNvPicPr>
              <a:picLocks noChangeAspect="1"/>
            </p:cNvPicPr>
            <p:nvPr/>
          </p:nvPicPr>
          <p:blipFill>
            <a:blip r:embed="rId3"/>
            <a:stretch>
              <a:fillRect/>
            </a:stretch>
          </p:blipFill>
          <p:spPr>
            <a:xfrm>
              <a:off x="0" y="366712"/>
              <a:ext cx="5183188" cy="4945064"/>
            </a:xfrm>
            <a:prstGeom prst="rect">
              <a:avLst/>
            </a:prstGeom>
            <a:ln w="38100" cap="flat">
              <a:solidFill>
                <a:srgbClr val="FF9900"/>
              </a:solidFill>
              <a:prstDash val="solid"/>
              <a:miter lim="400000"/>
            </a:ln>
            <a:effectLst/>
          </p:spPr>
        </p:pic>
        <p:sp>
          <p:nvSpPr>
            <p:cNvPr id="1040" name="Bilateral filter 7x7 window"/>
            <p:cNvSpPr txBox="1"/>
            <p:nvPr/>
          </p:nvSpPr>
          <p:spPr>
            <a:xfrm>
              <a:off x="1973262" y="0"/>
              <a:ext cx="2683369"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r>
                <a:t>Bilateral filter 7x7 window</a:t>
              </a:r>
            </a:p>
          </p:txBody>
        </p:sp>
      </p:grpSp>
    </p:spTree>
    <p:extLst>
      <p:ext uri="{BB962C8B-B14F-4D97-AF65-F5344CB8AC3E}">
        <p14:creationId xmlns:p14="http://schemas.microsoft.com/office/powerpoint/2010/main" val="365983431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2771"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Linear smoothing filter——Explanation</a:t>
            </a:r>
            <a:endParaRPr lang="zh-CN" altLang="en-US" dirty="0">
              <a:solidFill>
                <a:srgbClr val="3366CC"/>
              </a:solidFill>
              <a:latin typeface="+mj-lt"/>
              <a:ea typeface="华文楷体" pitchFamily="2" charset="-122"/>
            </a:endParaRPr>
          </a:p>
        </p:txBody>
      </p:sp>
      <p:sp>
        <p:nvSpPr>
          <p:cNvPr id="32772" name="Rectangle 4"/>
          <p:cNvSpPr>
            <a:spLocks noChangeArrowheads="1"/>
          </p:cNvSpPr>
          <p:nvPr/>
        </p:nvSpPr>
        <p:spPr bwMode="auto">
          <a:xfrm>
            <a:off x="0" y="28252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32773" name="Rectangle 7"/>
          <p:cNvSpPr>
            <a:spLocks noChangeArrowheads="1"/>
          </p:cNvSpPr>
          <p:nvPr/>
        </p:nvSpPr>
        <p:spPr bwMode="auto">
          <a:xfrm>
            <a:off x="960438" y="3023081"/>
            <a:ext cx="7172325" cy="206210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nchor="ctr">
            <a:spAutoFit/>
          </a:bodyPr>
          <a:lstStyle/>
          <a:p>
            <a:r>
              <a:rPr lang="en-US" altLang="zh-CN" sz="3200" dirty="0">
                <a:latin typeface="+mj-lt"/>
                <a:ea typeface="楷体" pitchFamily="49" charset="-122"/>
              </a:rPr>
              <a:t>    The size of the mask is very important for the final result. When the mask is small, the blurring effect is very subtle, and vice versa.</a:t>
            </a:r>
            <a:r>
              <a:rPr lang="zh-CN" altLang="en-US" sz="3200" dirty="0">
                <a:latin typeface="+mj-lt"/>
                <a:ea typeface="楷体" pitchFamily="49" charset="-122"/>
              </a:rPr>
              <a:t> </a:t>
            </a:r>
          </a:p>
        </p:txBody>
      </p:sp>
    </p:spTree>
    <p:extLst>
      <p:ext uri="{BB962C8B-B14F-4D97-AF65-F5344CB8AC3E}">
        <p14:creationId xmlns:p14="http://schemas.microsoft.com/office/powerpoint/2010/main" val="10601983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 name="image98.jpeg" descr="image98.jpeg"/>
          <p:cNvPicPr>
            <a:picLocks noChangeAspect="1"/>
          </p:cNvPicPr>
          <p:nvPr/>
        </p:nvPicPr>
        <p:blipFill>
          <a:blip r:embed="rId2"/>
          <a:stretch>
            <a:fillRect/>
          </a:stretch>
        </p:blipFill>
        <p:spPr>
          <a:xfrm>
            <a:off x="0" y="1717675"/>
            <a:ext cx="5183188" cy="4945063"/>
          </a:xfrm>
          <a:prstGeom prst="rect">
            <a:avLst/>
          </a:prstGeom>
          <a:ln w="38100">
            <a:solidFill>
              <a:srgbClr val="FF9900"/>
            </a:solidFill>
            <a:miter lim="400000"/>
          </a:ln>
        </p:spPr>
      </p:pic>
      <p:sp>
        <p:nvSpPr>
          <p:cNvPr id="1044" name="Bilateral filter"/>
          <p:cNvSpPr txBox="1"/>
          <p:nvPr/>
        </p:nvSpPr>
        <p:spPr>
          <a:xfrm>
            <a:off x="212725" y="1350962"/>
            <a:ext cx="1425399"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Bilateral filter</a:t>
            </a:r>
          </a:p>
        </p:txBody>
      </p:sp>
      <p:sp>
        <p:nvSpPr>
          <p:cNvPr id="1045" name="Basic denoising"/>
          <p:cNvSpPr txBox="1">
            <a:spLocks noGrp="1"/>
          </p:cNvSpPr>
          <p:nvPr>
            <p:ph type="title"/>
          </p:nvPr>
        </p:nvSpPr>
        <p:spPr>
          <a:prstGeom prst="rect">
            <a:avLst/>
          </a:prstGeom>
        </p:spPr>
        <p:txBody>
          <a:bodyPr/>
          <a:lstStyle/>
          <a:p>
            <a:r>
              <a:t>Basic denoising</a:t>
            </a:r>
          </a:p>
        </p:txBody>
      </p:sp>
      <p:pic>
        <p:nvPicPr>
          <p:cNvPr id="1046" name="image98.jpeg" descr="image98.jpeg"/>
          <p:cNvPicPr>
            <a:picLocks noChangeAspect="1"/>
          </p:cNvPicPr>
          <p:nvPr/>
        </p:nvPicPr>
        <p:blipFill>
          <a:blip r:embed="rId2"/>
          <a:stretch>
            <a:fillRect/>
          </a:stretch>
        </p:blipFill>
        <p:spPr>
          <a:xfrm>
            <a:off x="3960812" y="1717675"/>
            <a:ext cx="5183189" cy="4945063"/>
          </a:xfrm>
          <a:prstGeom prst="rect">
            <a:avLst/>
          </a:prstGeom>
          <a:ln w="38100">
            <a:solidFill>
              <a:srgbClr val="000000"/>
            </a:solidFill>
            <a:miter lim="400000"/>
          </a:ln>
        </p:spPr>
      </p:pic>
      <p:grpSp>
        <p:nvGrpSpPr>
          <p:cNvPr id="1049" name="成组"/>
          <p:cNvGrpSpPr/>
          <p:nvPr/>
        </p:nvGrpSpPr>
        <p:grpSpPr>
          <a:xfrm>
            <a:off x="3959225" y="1350962"/>
            <a:ext cx="5184775" cy="5322889"/>
            <a:chOff x="0" y="0"/>
            <a:chExt cx="5184775" cy="5322887"/>
          </a:xfrm>
        </p:grpSpPr>
        <p:sp>
          <p:nvSpPr>
            <p:cNvPr id="1047" name="Median 3x3"/>
            <p:cNvSpPr txBox="1"/>
            <p:nvPr/>
          </p:nvSpPr>
          <p:spPr>
            <a:xfrm>
              <a:off x="1974850" y="0"/>
              <a:ext cx="1285985"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r>
                <a:t>Median 3x3</a:t>
              </a:r>
            </a:p>
          </p:txBody>
        </p:sp>
        <p:pic>
          <p:nvPicPr>
            <p:cNvPr id="1048" name="image101.jpeg" descr="image101.jpeg"/>
            <p:cNvPicPr>
              <a:picLocks noChangeAspect="1"/>
            </p:cNvPicPr>
            <p:nvPr/>
          </p:nvPicPr>
          <p:blipFill>
            <a:blip r:embed="rId3"/>
            <a:stretch>
              <a:fillRect/>
            </a:stretch>
          </p:blipFill>
          <p:spPr>
            <a:xfrm>
              <a:off x="0" y="376237"/>
              <a:ext cx="5184775" cy="4946651"/>
            </a:xfrm>
            <a:prstGeom prst="rect">
              <a:avLst/>
            </a:prstGeom>
            <a:ln w="38100" cap="flat">
              <a:solidFill>
                <a:srgbClr val="000000"/>
              </a:solidFill>
              <a:prstDash val="solid"/>
              <a:miter lim="400000"/>
            </a:ln>
            <a:effectLst/>
          </p:spPr>
        </p:pic>
      </p:grpSp>
    </p:spTree>
    <p:extLst>
      <p:ext uri="{BB962C8B-B14F-4D97-AF65-F5344CB8AC3E}">
        <p14:creationId xmlns:p14="http://schemas.microsoft.com/office/powerpoint/2010/main" val="55061553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image98.jpeg" descr="image98.jpeg"/>
          <p:cNvPicPr>
            <a:picLocks noChangeAspect="1"/>
          </p:cNvPicPr>
          <p:nvPr/>
        </p:nvPicPr>
        <p:blipFill>
          <a:blip r:embed="rId2"/>
          <a:stretch>
            <a:fillRect/>
          </a:stretch>
        </p:blipFill>
        <p:spPr>
          <a:xfrm>
            <a:off x="0" y="1717675"/>
            <a:ext cx="5183188" cy="4945063"/>
          </a:xfrm>
          <a:prstGeom prst="rect">
            <a:avLst/>
          </a:prstGeom>
          <a:ln w="38100">
            <a:solidFill>
              <a:srgbClr val="FF9900"/>
            </a:solidFill>
            <a:miter lim="400000"/>
          </a:ln>
        </p:spPr>
      </p:pic>
      <p:sp>
        <p:nvSpPr>
          <p:cNvPr id="1052" name="Bilateral filter"/>
          <p:cNvSpPr txBox="1"/>
          <p:nvPr/>
        </p:nvSpPr>
        <p:spPr>
          <a:xfrm>
            <a:off x="212725" y="1350962"/>
            <a:ext cx="1425399"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Bilateral filter</a:t>
            </a:r>
          </a:p>
        </p:txBody>
      </p:sp>
      <p:sp>
        <p:nvSpPr>
          <p:cNvPr id="1053" name="Basic denoising"/>
          <p:cNvSpPr txBox="1">
            <a:spLocks noGrp="1"/>
          </p:cNvSpPr>
          <p:nvPr>
            <p:ph type="title"/>
          </p:nvPr>
        </p:nvSpPr>
        <p:spPr>
          <a:prstGeom prst="rect">
            <a:avLst/>
          </a:prstGeom>
        </p:spPr>
        <p:txBody>
          <a:bodyPr/>
          <a:lstStyle/>
          <a:p>
            <a:r>
              <a:t>Basic denoising</a:t>
            </a:r>
          </a:p>
        </p:txBody>
      </p:sp>
      <p:pic>
        <p:nvPicPr>
          <p:cNvPr id="1054" name="image98.jpeg" descr="image98.jpeg"/>
          <p:cNvPicPr>
            <a:picLocks noChangeAspect="1"/>
          </p:cNvPicPr>
          <p:nvPr/>
        </p:nvPicPr>
        <p:blipFill>
          <a:blip r:embed="rId2"/>
          <a:stretch>
            <a:fillRect/>
          </a:stretch>
        </p:blipFill>
        <p:spPr>
          <a:xfrm>
            <a:off x="3960812" y="1717675"/>
            <a:ext cx="5183189" cy="4945063"/>
          </a:xfrm>
          <a:prstGeom prst="rect">
            <a:avLst/>
          </a:prstGeom>
          <a:ln w="38100">
            <a:solidFill>
              <a:srgbClr val="000000"/>
            </a:solidFill>
            <a:miter lim="400000"/>
          </a:ln>
        </p:spPr>
      </p:pic>
      <p:sp>
        <p:nvSpPr>
          <p:cNvPr id="1055" name="Median 5x5"/>
          <p:cNvSpPr txBox="1"/>
          <p:nvPr/>
        </p:nvSpPr>
        <p:spPr>
          <a:xfrm>
            <a:off x="5934075" y="1350962"/>
            <a:ext cx="128598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Median 5x5</a:t>
            </a:r>
          </a:p>
        </p:txBody>
      </p:sp>
      <p:pic>
        <p:nvPicPr>
          <p:cNvPr id="1056" name="image102.jpeg" descr="image102.jpeg"/>
          <p:cNvPicPr>
            <a:picLocks noChangeAspect="1"/>
          </p:cNvPicPr>
          <p:nvPr/>
        </p:nvPicPr>
        <p:blipFill>
          <a:blip r:embed="rId3"/>
          <a:stretch>
            <a:fillRect/>
          </a:stretch>
        </p:blipFill>
        <p:spPr>
          <a:xfrm>
            <a:off x="3959225" y="1706563"/>
            <a:ext cx="5184775" cy="4946651"/>
          </a:xfrm>
          <a:prstGeom prst="rect">
            <a:avLst/>
          </a:prstGeom>
          <a:ln w="38100">
            <a:solidFill>
              <a:srgbClr val="000000"/>
            </a:solidFill>
            <a:miter lim="400000"/>
          </a:ln>
        </p:spPr>
      </p:pic>
    </p:spTree>
    <p:extLst>
      <p:ext uri="{BB962C8B-B14F-4D97-AF65-F5344CB8AC3E}">
        <p14:creationId xmlns:p14="http://schemas.microsoft.com/office/powerpoint/2010/main" val="3943638828"/>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8" name="image98.jpeg" descr="image98.jpeg"/>
          <p:cNvPicPr>
            <a:picLocks noChangeAspect="1"/>
          </p:cNvPicPr>
          <p:nvPr/>
        </p:nvPicPr>
        <p:blipFill>
          <a:blip r:embed="rId2"/>
          <a:stretch>
            <a:fillRect/>
          </a:stretch>
        </p:blipFill>
        <p:spPr>
          <a:xfrm>
            <a:off x="0" y="1717675"/>
            <a:ext cx="5183188" cy="4945063"/>
          </a:xfrm>
          <a:prstGeom prst="rect">
            <a:avLst/>
          </a:prstGeom>
          <a:ln w="38100">
            <a:solidFill>
              <a:srgbClr val="FF9900"/>
            </a:solidFill>
            <a:miter lim="400000"/>
          </a:ln>
        </p:spPr>
      </p:pic>
      <p:sp>
        <p:nvSpPr>
          <p:cNvPr id="1059" name="Basic denoising"/>
          <p:cNvSpPr txBox="1">
            <a:spLocks noGrp="1"/>
          </p:cNvSpPr>
          <p:nvPr>
            <p:ph type="title"/>
          </p:nvPr>
        </p:nvSpPr>
        <p:spPr>
          <a:prstGeom prst="rect">
            <a:avLst/>
          </a:prstGeom>
        </p:spPr>
        <p:txBody>
          <a:bodyPr/>
          <a:lstStyle/>
          <a:p>
            <a:r>
              <a:t>Basic denoising</a:t>
            </a:r>
          </a:p>
        </p:txBody>
      </p:sp>
      <p:sp>
        <p:nvSpPr>
          <p:cNvPr id="1060" name="正文"/>
          <p:cNvSpPr txBox="1">
            <a:spLocks noGrp="1"/>
          </p:cNvSpPr>
          <p:nvPr>
            <p:ph type="body" idx="1"/>
          </p:nvPr>
        </p:nvSpPr>
        <p:spPr>
          <a:prstGeom prst="rect">
            <a:avLst/>
          </a:prstGeom>
        </p:spPr>
        <p:txBody>
          <a:bodyPr/>
          <a:lstStyle/>
          <a:p>
            <a:endParaRPr/>
          </a:p>
        </p:txBody>
      </p:sp>
      <p:sp>
        <p:nvSpPr>
          <p:cNvPr id="1061" name="Bilateral filter"/>
          <p:cNvSpPr txBox="1"/>
          <p:nvPr/>
        </p:nvSpPr>
        <p:spPr>
          <a:xfrm>
            <a:off x="212725" y="1350962"/>
            <a:ext cx="1425399"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Bilateral filter</a:t>
            </a:r>
          </a:p>
        </p:txBody>
      </p:sp>
      <p:grpSp>
        <p:nvGrpSpPr>
          <p:cNvPr id="1064" name="成组"/>
          <p:cNvGrpSpPr/>
          <p:nvPr/>
        </p:nvGrpSpPr>
        <p:grpSpPr>
          <a:xfrm>
            <a:off x="3948112" y="1350962"/>
            <a:ext cx="5195888" cy="5313364"/>
            <a:chOff x="0" y="0"/>
            <a:chExt cx="5195887" cy="5313362"/>
          </a:xfrm>
        </p:grpSpPr>
        <p:sp>
          <p:nvSpPr>
            <p:cNvPr id="1062" name="Bilateral filter – lower sigma"/>
            <p:cNvSpPr txBox="1"/>
            <p:nvPr/>
          </p:nvSpPr>
          <p:spPr>
            <a:xfrm>
              <a:off x="1985962" y="0"/>
              <a:ext cx="2899133"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r>
                <a:t>Bilateral filter – lower sigma</a:t>
              </a:r>
            </a:p>
          </p:txBody>
        </p:sp>
        <p:pic>
          <p:nvPicPr>
            <p:cNvPr id="1063" name="image103.jpeg" descr="image103.jpeg"/>
            <p:cNvPicPr>
              <a:picLocks noChangeAspect="1"/>
            </p:cNvPicPr>
            <p:nvPr/>
          </p:nvPicPr>
          <p:blipFill>
            <a:blip r:embed="rId3"/>
            <a:stretch>
              <a:fillRect/>
            </a:stretch>
          </p:blipFill>
          <p:spPr>
            <a:xfrm>
              <a:off x="0" y="355600"/>
              <a:ext cx="5195888" cy="4957763"/>
            </a:xfrm>
            <a:prstGeom prst="rect">
              <a:avLst/>
            </a:prstGeom>
            <a:ln w="38100" cap="flat">
              <a:solidFill>
                <a:srgbClr val="000000"/>
              </a:solidFill>
              <a:prstDash val="solid"/>
              <a:miter lim="400000"/>
            </a:ln>
            <a:effectLst/>
          </p:spPr>
        </p:pic>
      </p:grpSp>
    </p:spTree>
    <p:extLst>
      <p:ext uri="{BB962C8B-B14F-4D97-AF65-F5344CB8AC3E}">
        <p14:creationId xmlns:p14="http://schemas.microsoft.com/office/powerpoint/2010/main" val="2045037003"/>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6" name="image98.jpeg" descr="image98.jpeg"/>
          <p:cNvPicPr>
            <a:picLocks noChangeAspect="1"/>
          </p:cNvPicPr>
          <p:nvPr/>
        </p:nvPicPr>
        <p:blipFill>
          <a:blip r:embed="rId2"/>
          <a:stretch>
            <a:fillRect/>
          </a:stretch>
        </p:blipFill>
        <p:spPr>
          <a:xfrm>
            <a:off x="0" y="1717675"/>
            <a:ext cx="5183188" cy="4945063"/>
          </a:xfrm>
          <a:prstGeom prst="rect">
            <a:avLst/>
          </a:prstGeom>
          <a:ln w="38100">
            <a:solidFill>
              <a:srgbClr val="FF9900"/>
            </a:solidFill>
            <a:miter lim="400000"/>
          </a:ln>
        </p:spPr>
      </p:pic>
      <p:sp>
        <p:nvSpPr>
          <p:cNvPr id="1067" name="Bilateral filter"/>
          <p:cNvSpPr txBox="1"/>
          <p:nvPr/>
        </p:nvSpPr>
        <p:spPr>
          <a:xfrm>
            <a:off x="212725" y="1350962"/>
            <a:ext cx="1425399"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Bilateral filter</a:t>
            </a:r>
          </a:p>
        </p:txBody>
      </p:sp>
      <p:sp>
        <p:nvSpPr>
          <p:cNvPr id="1068" name="Basic denoising"/>
          <p:cNvSpPr txBox="1">
            <a:spLocks noGrp="1"/>
          </p:cNvSpPr>
          <p:nvPr>
            <p:ph type="title"/>
          </p:nvPr>
        </p:nvSpPr>
        <p:spPr>
          <a:prstGeom prst="rect">
            <a:avLst/>
          </a:prstGeom>
        </p:spPr>
        <p:txBody>
          <a:bodyPr/>
          <a:lstStyle/>
          <a:p>
            <a:r>
              <a:t>Basic denoising</a:t>
            </a:r>
          </a:p>
        </p:txBody>
      </p:sp>
      <p:pic>
        <p:nvPicPr>
          <p:cNvPr id="1069" name="image98.jpeg" descr="image98.jpeg"/>
          <p:cNvPicPr>
            <a:picLocks noChangeAspect="1"/>
          </p:cNvPicPr>
          <p:nvPr/>
        </p:nvPicPr>
        <p:blipFill>
          <a:blip r:embed="rId2"/>
          <a:stretch>
            <a:fillRect/>
          </a:stretch>
        </p:blipFill>
        <p:spPr>
          <a:xfrm>
            <a:off x="3960812" y="1717675"/>
            <a:ext cx="5183189" cy="4945063"/>
          </a:xfrm>
          <a:prstGeom prst="rect">
            <a:avLst/>
          </a:prstGeom>
          <a:ln w="38100">
            <a:solidFill>
              <a:srgbClr val="000000"/>
            </a:solidFill>
            <a:miter lim="400000"/>
          </a:ln>
        </p:spPr>
      </p:pic>
      <p:sp>
        <p:nvSpPr>
          <p:cNvPr id="1070" name="Bilateral filter – higher sigma"/>
          <p:cNvSpPr txBox="1"/>
          <p:nvPr/>
        </p:nvSpPr>
        <p:spPr>
          <a:xfrm>
            <a:off x="5934075" y="1350962"/>
            <a:ext cx="2988318"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Bilateral filter – higher sigma</a:t>
            </a:r>
          </a:p>
        </p:txBody>
      </p:sp>
      <p:pic>
        <p:nvPicPr>
          <p:cNvPr id="1071" name="image104.jpeg" descr="image104.jpeg"/>
          <p:cNvPicPr>
            <a:picLocks noChangeAspect="1"/>
          </p:cNvPicPr>
          <p:nvPr/>
        </p:nvPicPr>
        <p:blipFill>
          <a:blip r:embed="rId3"/>
          <a:stretch>
            <a:fillRect/>
          </a:stretch>
        </p:blipFill>
        <p:spPr>
          <a:xfrm>
            <a:off x="3938587" y="1697038"/>
            <a:ext cx="5205414" cy="4967288"/>
          </a:xfrm>
          <a:prstGeom prst="rect">
            <a:avLst/>
          </a:prstGeom>
          <a:ln w="38100">
            <a:solidFill>
              <a:srgbClr val="000000"/>
            </a:solidFill>
            <a:miter lim="400000"/>
          </a:ln>
        </p:spPr>
      </p:pic>
    </p:spTree>
    <p:extLst>
      <p:ext uri="{BB962C8B-B14F-4D97-AF65-F5344CB8AC3E}">
        <p14:creationId xmlns:p14="http://schemas.microsoft.com/office/powerpoint/2010/main" val="4131293096"/>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Denoising"/>
          <p:cNvSpPr txBox="1">
            <a:spLocks noGrp="1"/>
          </p:cNvSpPr>
          <p:nvPr>
            <p:ph type="title"/>
          </p:nvPr>
        </p:nvSpPr>
        <p:spPr>
          <a:prstGeom prst="rect">
            <a:avLst/>
          </a:prstGeom>
        </p:spPr>
        <p:txBody>
          <a:bodyPr/>
          <a:lstStyle/>
          <a:p>
            <a:r>
              <a:t>Denoising</a:t>
            </a:r>
          </a:p>
        </p:txBody>
      </p:sp>
      <p:sp>
        <p:nvSpPr>
          <p:cNvPr id="1074" name="Small spatial sigma (e.g. 7x7 window)…"/>
          <p:cNvSpPr txBox="1">
            <a:spLocks noGrp="1"/>
          </p:cNvSpPr>
          <p:nvPr>
            <p:ph type="body" idx="1"/>
          </p:nvPr>
        </p:nvSpPr>
        <p:spPr>
          <a:prstGeom prst="rect">
            <a:avLst/>
          </a:prstGeom>
        </p:spPr>
        <p:txBody>
          <a:bodyPr/>
          <a:lstStyle/>
          <a:p>
            <a:r>
              <a:t>Small spatial sigma (e.g. 7x7 window)</a:t>
            </a:r>
          </a:p>
          <a:p>
            <a:r>
              <a:t>Adapt intensity sigma to noise level </a:t>
            </a:r>
          </a:p>
          <a:p>
            <a:r>
              <a:t>Maybe not best denoising method, but best simplicity/quality tradeoff</a:t>
            </a:r>
          </a:p>
          <a:p>
            <a:pPr marL="731519" lvl="1" indent="-274319">
              <a:spcBef>
                <a:spcPts val="600"/>
              </a:spcBef>
              <a:buClr>
                <a:srgbClr val="60B5CC"/>
              </a:buClr>
              <a:defRPr sz="2800"/>
            </a:pPr>
            <a:r>
              <a:t>No need for acceleration (small kernel)</a:t>
            </a:r>
          </a:p>
          <a:p>
            <a:pPr marL="731519" lvl="1" indent="-274319">
              <a:spcBef>
                <a:spcPts val="600"/>
              </a:spcBef>
              <a:buClr>
                <a:srgbClr val="60B5CC"/>
              </a:buClr>
              <a:defRPr sz="2800"/>
            </a:pPr>
            <a:r>
              <a:t>But the denoising feature in e.g. Photoshop is better</a:t>
            </a:r>
          </a:p>
        </p:txBody>
      </p:sp>
      <p:pic>
        <p:nvPicPr>
          <p:cNvPr id="1075" name="image97.jpeg" descr="image97.jpeg"/>
          <p:cNvPicPr>
            <a:picLocks noChangeAspect="1"/>
          </p:cNvPicPr>
          <p:nvPr/>
        </p:nvPicPr>
        <p:blipFill>
          <a:blip r:embed="rId2"/>
          <a:srcRect t="54420"/>
          <a:stretch>
            <a:fillRect/>
          </a:stretch>
        </p:blipFill>
        <p:spPr>
          <a:xfrm>
            <a:off x="0" y="4570412"/>
            <a:ext cx="5194300" cy="2259013"/>
          </a:xfrm>
          <a:prstGeom prst="rect">
            <a:avLst/>
          </a:prstGeom>
          <a:ln w="38100">
            <a:solidFill>
              <a:srgbClr val="000000"/>
            </a:solidFill>
            <a:miter lim="400000"/>
          </a:ln>
        </p:spPr>
      </p:pic>
      <p:pic>
        <p:nvPicPr>
          <p:cNvPr id="1076" name="image105.jpeg" descr="image105.jpeg"/>
          <p:cNvPicPr>
            <a:picLocks noChangeAspect="1"/>
          </p:cNvPicPr>
          <p:nvPr/>
        </p:nvPicPr>
        <p:blipFill>
          <a:blip r:embed="rId3"/>
          <a:srcRect t="54641"/>
          <a:stretch>
            <a:fillRect/>
          </a:stretch>
        </p:blipFill>
        <p:spPr>
          <a:xfrm>
            <a:off x="3927475" y="4579937"/>
            <a:ext cx="5216525" cy="2257426"/>
          </a:xfrm>
          <a:prstGeom prst="rect">
            <a:avLst/>
          </a:prstGeom>
          <a:ln w="38100">
            <a:solidFill>
              <a:srgbClr val="000000"/>
            </a:solidFill>
            <a:miter lim="400000"/>
          </a:ln>
        </p:spPr>
      </p:pic>
    </p:spTree>
    <p:extLst>
      <p:ext uri="{BB962C8B-B14F-4D97-AF65-F5344CB8AC3E}">
        <p14:creationId xmlns:p14="http://schemas.microsoft.com/office/powerpoint/2010/main" val="315955751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Overview"/>
          <p:cNvSpPr txBox="1">
            <a:spLocks noGrp="1"/>
          </p:cNvSpPr>
          <p:nvPr>
            <p:ph type="title"/>
          </p:nvPr>
        </p:nvSpPr>
        <p:spPr>
          <a:prstGeom prst="rect">
            <a:avLst/>
          </a:prstGeom>
        </p:spPr>
        <p:txBody>
          <a:bodyPr/>
          <a:lstStyle>
            <a:lvl1pPr>
              <a:defRPr b="0">
                <a:latin typeface="+mn-lt"/>
                <a:ea typeface="+mn-ea"/>
                <a:cs typeface="+mn-cs"/>
                <a:sym typeface="Corbel"/>
              </a:defRPr>
            </a:lvl1pPr>
          </a:lstStyle>
          <a:p>
            <a:r>
              <a:t>Overview</a:t>
            </a:r>
          </a:p>
        </p:txBody>
      </p:sp>
      <p:sp>
        <p:nvSpPr>
          <p:cNvPr id="1079" name="Denoising…"/>
          <p:cNvSpPr txBox="1">
            <a:spLocks noGrp="1"/>
          </p:cNvSpPr>
          <p:nvPr>
            <p:ph type="body" idx="1"/>
          </p:nvPr>
        </p:nvSpPr>
        <p:spPr>
          <a:prstGeom prst="rect">
            <a:avLst/>
          </a:prstGeom>
        </p:spPr>
        <p:txBody>
          <a:bodyPr/>
          <a:lstStyle/>
          <a:p>
            <a:pPr>
              <a:defRPr sz="2900"/>
            </a:pPr>
            <a:endParaRPr/>
          </a:p>
          <a:p>
            <a:pPr>
              <a:defRPr sz="2900"/>
            </a:pPr>
            <a:r>
              <a:t>Denoising</a:t>
            </a:r>
          </a:p>
          <a:p>
            <a:pPr>
              <a:defRPr sz="1600" b="1">
                <a:latin typeface="+mj-lt"/>
                <a:ea typeface="+mj-ea"/>
                <a:cs typeface="+mj-cs"/>
                <a:sym typeface="Helvetica"/>
              </a:defRPr>
            </a:pPr>
            <a:endParaRPr/>
          </a:p>
          <a:p>
            <a:pPr>
              <a:defRPr sz="1600"/>
            </a:pPr>
            <a:endParaRPr/>
          </a:p>
          <a:p>
            <a:pPr>
              <a:defRPr sz="2900" b="1">
                <a:solidFill>
                  <a:srgbClr val="FF9900"/>
                </a:solidFill>
                <a:latin typeface="+mj-lt"/>
                <a:ea typeface="+mj-ea"/>
                <a:cs typeface="+mj-cs"/>
                <a:sym typeface="Helvetica"/>
              </a:defRPr>
            </a:pPr>
            <a:r>
              <a:t>Tone mapping</a:t>
            </a:r>
          </a:p>
          <a:p>
            <a:pPr>
              <a:defRPr sz="1600" b="1">
                <a:solidFill>
                  <a:srgbClr val="FF9900"/>
                </a:solidFill>
                <a:latin typeface="+mj-lt"/>
                <a:ea typeface="+mj-ea"/>
                <a:cs typeface="+mj-cs"/>
                <a:sym typeface="Helvetica"/>
              </a:defRPr>
            </a:pPr>
            <a:endParaRPr/>
          </a:p>
          <a:p>
            <a:pPr>
              <a:defRPr sz="1600"/>
            </a:pPr>
            <a:endParaRPr/>
          </a:p>
          <a:p>
            <a:pPr>
              <a:defRPr sz="2900"/>
            </a:pPr>
            <a:endParaRPr/>
          </a:p>
          <a:p>
            <a:pPr>
              <a:defRPr sz="2900"/>
            </a:pPr>
            <a:endParaRPr/>
          </a:p>
          <a:p>
            <a:pPr>
              <a:defRPr sz="2900"/>
            </a:pPr>
            <a:r>
              <a:t>Relighting &amp; </a:t>
            </a:r>
            <a:br/>
            <a:r>
              <a:t>texture editing</a:t>
            </a:r>
          </a:p>
        </p:txBody>
      </p:sp>
      <p:grpSp>
        <p:nvGrpSpPr>
          <p:cNvPr id="1082" name="成组"/>
          <p:cNvGrpSpPr/>
          <p:nvPr/>
        </p:nvGrpSpPr>
        <p:grpSpPr>
          <a:xfrm>
            <a:off x="5337175" y="1171575"/>
            <a:ext cx="3644900" cy="1674814"/>
            <a:chOff x="0" y="0"/>
            <a:chExt cx="3644900" cy="1674813"/>
          </a:xfrm>
        </p:grpSpPr>
        <p:pic>
          <p:nvPicPr>
            <p:cNvPr id="1080" name="image97.jpeg" descr="image97.jpeg"/>
            <p:cNvPicPr>
              <a:picLocks noChangeAspect="1"/>
            </p:cNvPicPr>
            <p:nvPr/>
          </p:nvPicPr>
          <p:blipFill>
            <a:blip r:embed="rId2"/>
            <a:srcRect l="32030" r="22126" b="58040"/>
            <a:stretch>
              <a:fillRect/>
            </a:stretch>
          </p:blipFill>
          <p:spPr>
            <a:xfrm>
              <a:off x="0" y="0"/>
              <a:ext cx="1907627" cy="1665170"/>
            </a:xfrm>
            <a:prstGeom prst="rect">
              <a:avLst/>
            </a:prstGeom>
            <a:ln w="12700" cap="flat">
              <a:solidFill>
                <a:srgbClr val="000000"/>
              </a:solidFill>
              <a:prstDash val="solid"/>
              <a:miter lim="400000"/>
            </a:ln>
            <a:effectLst/>
          </p:spPr>
        </p:pic>
        <p:pic>
          <p:nvPicPr>
            <p:cNvPr id="1081" name="image98.jpeg" descr="image98.jpeg"/>
            <p:cNvPicPr>
              <a:picLocks noChangeAspect="1"/>
            </p:cNvPicPr>
            <p:nvPr/>
          </p:nvPicPr>
          <p:blipFill>
            <a:blip r:embed="rId3"/>
            <a:srcRect l="35895" r="22388" b="57753"/>
            <a:stretch>
              <a:fillRect/>
            </a:stretch>
          </p:blipFill>
          <p:spPr>
            <a:xfrm>
              <a:off x="1912447" y="1607"/>
              <a:ext cx="1732453" cy="1673207"/>
            </a:xfrm>
            <a:prstGeom prst="rect">
              <a:avLst/>
            </a:prstGeom>
            <a:ln w="12700" cap="flat">
              <a:solidFill>
                <a:srgbClr val="000000"/>
              </a:solidFill>
              <a:prstDash val="solid"/>
              <a:miter lim="400000"/>
            </a:ln>
            <a:effectLst/>
          </p:spPr>
        </p:pic>
      </p:grpSp>
      <p:pic>
        <p:nvPicPr>
          <p:cNvPr id="1083" name="image39.png" descr="image39.png"/>
          <p:cNvPicPr>
            <a:picLocks noChangeAspect="1"/>
          </p:cNvPicPr>
          <p:nvPr/>
        </p:nvPicPr>
        <p:blipFill>
          <a:blip r:embed="rId4"/>
          <a:srcRect t="29016"/>
          <a:stretch>
            <a:fillRect/>
          </a:stretch>
        </p:blipFill>
        <p:spPr>
          <a:xfrm>
            <a:off x="5348287" y="2913063"/>
            <a:ext cx="3643313" cy="1747837"/>
          </a:xfrm>
          <a:prstGeom prst="rect">
            <a:avLst/>
          </a:prstGeom>
          <a:ln w="12700">
            <a:solidFill>
              <a:srgbClr val="000000"/>
            </a:solidFill>
            <a:miter lim="400000"/>
          </a:ln>
        </p:spPr>
      </p:pic>
      <p:grpSp>
        <p:nvGrpSpPr>
          <p:cNvPr id="1086" name="成组"/>
          <p:cNvGrpSpPr/>
          <p:nvPr/>
        </p:nvGrpSpPr>
        <p:grpSpPr>
          <a:xfrm>
            <a:off x="5370512" y="4770437"/>
            <a:ext cx="3624263" cy="1447801"/>
            <a:chOff x="0" y="0"/>
            <a:chExt cx="3624262" cy="1447799"/>
          </a:xfrm>
        </p:grpSpPr>
        <p:pic>
          <p:nvPicPr>
            <p:cNvPr id="1084" name="image99-filtered.jpeg" descr="image99-filtered.jpeg"/>
            <p:cNvPicPr>
              <a:picLocks noChangeAspect="1"/>
            </p:cNvPicPr>
            <p:nvPr/>
          </p:nvPicPr>
          <p:blipFill>
            <a:blip r:embed="rId5"/>
            <a:stretch>
              <a:fillRect/>
            </a:stretch>
          </p:blipFill>
          <p:spPr>
            <a:xfrm>
              <a:off x="1811243" y="0"/>
              <a:ext cx="1813020" cy="1447800"/>
            </a:xfrm>
            <a:prstGeom prst="rect">
              <a:avLst/>
            </a:prstGeom>
            <a:ln w="12700" cap="flat">
              <a:solidFill>
                <a:srgbClr val="000000"/>
              </a:solidFill>
              <a:prstDash val="solid"/>
              <a:miter lim="400000"/>
            </a:ln>
            <a:effectLst/>
          </p:spPr>
        </p:pic>
        <p:pic>
          <p:nvPicPr>
            <p:cNvPr id="1085" name="image100-filtered.jpeg" descr="image100-filtered.jpeg"/>
            <p:cNvPicPr>
              <a:picLocks noChangeAspect="1"/>
            </p:cNvPicPr>
            <p:nvPr/>
          </p:nvPicPr>
          <p:blipFill>
            <a:blip r:embed="rId6"/>
            <a:stretch>
              <a:fillRect/>
            </a:stretch>
          </p:blipFill>
          <p:spPr>
            <a:xfrm>
              <a:off x="-1" y="0"/>
              <a:ext cx="1813020" cy="1447800"/>
            </a:xfrm>
            <a:prstGeom prst="rect">
              <a:avLst/>
            </a:prstGeom>
            <a:ln w="12700" cap="flat">
              <a:solidFill>
                <a:srgbClr val="000000"/>
              </a:solidFill>
              <a:prstDash val="solid"/>
              <a:miter lim="400000"/>
            </a:ln>
            <a:effectLst/>
          </p:spPr>
        </p:pic>
      </p:grpSp>
      <p:sp>
        <p:nvSpPr>
          <p:cNvPr id="1087" name="矩形"/>
          <p:cNvSpPr/>
          <p:nvPr/>
        </p:nvSpPr>
        <p:spPr>
          <a:xfrm>
            <a:off x="123825" y="2908300"/>
            <a:ext cx="8855075" cy="1766889"/>
          </a:xfrm>
          <a:prstGeom prst="rect">
            <a:avLst/>
          </a:prstGeom>
          <a:ln w="57150">
            <a:solidFill>
              <a:srgbClr val="FF9900"/>
            </a:solidFill>
            <a:miter lim="400000"/>
          </a:ln>
        </p:spPr>
        <p:txBody>
          <a:bodyPr lIns="45719" rIns="45719" anchor="ctr"/>
          <a:lstStyle/>
          <a:p>
            <a:endParaRPr/>
          </a:p>
        </p:txBody>
      </p:sp>
    </p:spTree>
    <p:extLst>
      <p:ext uri="{BB962C8B-B14F-4D97-AF65-F5344CB8AC3E}">
        <p14:creationId xmlns:p14="http://schemas.microsoft.com/office/powerpoint/2010/main" val="46344821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Real world dynamic range"/>
          <p:cNvSpPr txBox="1">
            <a:spLocks noGrp="1"/>
          </p:cNvSpPr>
          <p:nvPr>
            <p:ph type="title"/>
          </p:nvPr>
        </p:nvSpPr>
        <p:spPr>
          <a:prstGeom prst="rect">
            <a:avLst/>
          </a:prstGeom>
        </p:spPr>
        <p:txBody>
          <a:bodyPr/>
          <a:lstStyle/>
          <a:p>
            <a:r>
              <a:t>Real world dynamic range</a:t>
            </a:r>
          </a:p>
        </p:txBody>
      </p:sp>
      <p:sp>
        <p:nvSpPr>
          <p:cNvPr id="1090" name="Eye can adapt from ~ 10-6 to 106 cd/m2…"/>
          <p:cNvSpPr txBox="1">
            <a:spLocks noGrp="1"/>
          </p:cNvSpPr>
          <p:nvPr>
            <p:ph type="body" idx="1"/>
          </p:nvPr>
        </p:nvSpPr>
        <p:spPr>
          <a:xfrm>
            <a:off x="323527" y="1656853"/>
            <a:ext cx="8416926" cy="4724475"/>
          </a:xfrm>
          <a:prstGeom prst="rect">
            <a:avLst/>
          </a:prstGeom>
        </p:spPr>
        <p:txBody>
          <a:bodyPr/>
          <a:lstStyle/>
          <a:p>
            <a:r>
              <a:t>Eye can adapt from ~ 10</a:t>
            </a:r>
            <a:r>
              <a:rPr baseline="30000"/>
              <a:t>-6</a:t>
            </a:r>
            <a:r>
              <a:t> to 10</a:t>
            </a:r>
            <a:r>
              <a:rPr baseline="30000"/>
              <a:t>6</a:t>
            </a:r>
            <a:r>
              <a:t> cd/m</a:t>
            </a:r>
            <a:r>
              <a:rPr baseline="30000"/>
              <a:t>2</a:t>
            </a:r>
          </a:p>
          <a:p>
            <a:r>
              <a:t>Often 1  :  10,000 in a scene</a:t>
            </a:r>
          </a:p>
        </p:txBody>
      </p:sp>
      <p:sp>
        <p:nvSpPr>
          <p:cNvPr id="1091" name="10-6"/>
          <p:cNvSpPr txBox="1"/>
          <p:nvPr/>
        </p:nvSpPr>
        <p:spPr>
          <a:xfrm>
            <a:off x="1676400" y="3082925"/>
            <a:ext cx="736228" cy="54610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spcBef>
                <a:spcPts val="1900"/>
              </a:spcBef>
              <a:defRPr sz="3200">
                <a:latin typeface="Times New Roman"/>
                <a:ea typeface="Times New Roman"/>
                <a:cs typeface="Times New Roman"/>
                <a:sym typeface="Times New Roman"/>
              </a:defRPr>
            </a:pPr>
            <a:r>
              <a:t>10</a:t>
            </a:r>
            <a:r>
              <a:rPr baseline="30000"/>
              <a:t>-6</a:t>
            </a:r>
          </a:p>
        </p:txBody>
      </p:sp>
      <p:sp>
        <p:nvSpPr>
          <p:cNvPr id="1092" name="线条"/>
          <p:cNvSpPr/>
          <p:nvPr/>
        </p:nvSpPr>
        <p:spPr>
          <a:xfrm>
            <a:off x="19050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093" name="线条"/>
          <p:cNvSpPr/>
          <p:nvPr/>
        </p:nvSpPr>
        <p:spPr>
          <a:xfrm>
            <a:off x="24384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094" name="线条"/>
          <p:cNvSpPr/>
          <p:nvPr/>
        </p:nvSpPr>
        <p:spPr>
          <a:xfrm>
            <a:off x="29718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095" name="线条"/>
          <p:cNvSpPr/>
          <p:nvPr/>
        </p:nvSpPr>
        <p:spPr>
          <a:xfrm>
            <a:off x="35052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096" name="线条"/>
          <p:cNvSpPr/>
          <p:nvPr/>
        </p:nvSpPr>
        <p:spPr>
          <a:xfrm>
            <a:off x="40386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097" name="线条"/>
          <p:cNvSpPr/>
          <p:nvPr/>
        </p:nvSpPr>
        <p:spPr>
          <a:xfrm>
            <a:off x="45720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098" name="线条"/>
          <p:cNvSpPr/>
          <p:nvPr/>
        </p:nvSpPr>
        <p:spPr>
          <a:xfrm>
            <a:off x="51054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099" name="线条"/>
          <p:cNvSpPr/>
          <p:nvPr/>
        </p:nvSpPr>
        <p:spPr>
          <a:xfrm>
            <a:off x="56388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100" name="线条"/>
          <p:cNvSpPr/>
          <p:nvPr/>
        </p:nvSpPr>
        <p:spPr>
          <a:xfrm>
            <a:off x="61722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101" name="线条"/>
          <p:cNvSpPr/>
          <p:nvPr/>
        </p:nvSpPr>
        <p:spPr>
          <a:xfrm>
            <a:off x="67056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102" name="线条"/>
          <p:cNvSpPr/>
          <p:nvPr/>
        </p:nvSpPr>
        <p:spPr>
          <a:xfrm>
            <a:off x="72390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103" name="线条"/>
          <p:cNvSpPr/>
          <p:nvPr/>
        </p:nvSpPr>
        <p:spPr>
          <a:xfrm>
            <a:off x="77724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104" name="线条"/>
          <p:cNvSpPr/>
          <p:nvPr/>
        </p:nvSpPr>
        <p:spPr>
          <a:xfrm>
            <a:off x="8305800" y="3692525"/>
            <a:ext cx="0" cy="228600"/>
          </a:xfrm>
          <a:prstGeom prst="line">
            <a:avLst/>
          </a:prstGeom>
          <a:ln w="12700">
            <a:solidFill>
              <a:srgbClr val="000000"/>
            </a:solidFill>
          </a:ln>
        </p:spPr>
        <p:txBody>
          <a:bodyPr lIns="0" tIns="0" rIns="0" bIns="0"/>
          <a:lstStyle/>
          <a:p>
            <a:pPr defTabSz="457200">
              <a:defRPr sz="1200">
                <a:latin typeface="+mj-lt"/>
                <a:ea typeface="+mj-ea"/>
                <a:cs typeface="+mj-cs"/>
                <a:sym typeface="Helvetica"/>
              </a:defRPr>
            </a:pPr>
            <a:endParaRPr/>
          </a:p>
        </p:txBody>
      </p:sp>
      <p:sp>
        <p:nvSpPr>
          <p:cNvPr id="1105" name="106"/>
          <p:cNvSpPr txBox="1"/>
          <p:nvPr/>
        </p:nvSpPr>
        <p:spPr>
          <a:xfrm>
            <a:off x="8001000" y="3082925"/>
            <a:ext cx="646005" cy="54610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spcBef>
                <a:spcPts val="1900"/>
              </a:spcBef>
              <a:defRPr sz="3200">
                <a:latin typeface="Times New Roman"/>
                <a:ea typeface="Times New Roman"/>
                <a:cs typeface="Times New Roman"/>
                <a:sym typeface="Times New Roman"/>
              </a:defRPr>
            </a:pPr>
            <a:r>
              <a:t>10</a:t>
            </a:r>
            <a:r>
              <a:rPr baseline="30000"/>
              <a:t>6</a:t>
            </a:r>
          </a:p>
        </p:txBody>
      </p:sp>
      <p:sp>
        <p:nvSpPr>
          <p:cNvPr id="1106" name="线条"/>
          <p:cNvSpPr/>
          <p:nvPr/>
        </p:nvSpPr>
        <p:spPr>
          <a:xfrm>
            <a:off x="1676400" y="3921125"/>
            <a:ext cx="7467600" cy="0"/>
          </a:xfrm>
          <a:prstGeom prst="line">
            <a:avLst/>
          </a:prstGeom>
          <a:ln w="38100">
            <a:solidFill>
              <a:srgbClr val="000000"/>
            </a:solidFill>
            <a:tailEnd type="stealth"/>
          </a:ln>
        </p:spPr>
        <p:txBody>
          <a:bodyPr lIns="0" tIns="0" rIns="0" bIns="0"/>
          <a:lstStyle/>
          <a:p>
            <a:pPr defTabSz="457200">
              <a:defRPr sz="1200">
                <a:latin typeface="+mj-lt"/>
                <a:ea typeface="+mj-ea"/>
                <a:cs typeface="+mj-cs"/>
                <a:sym typeface="Helvetica"/>
              </a:defRPr>
            </a:pPr>
            <a:endParaRPr/>
          </a:p>
        </p:txBody>
      </p:sp>
      <p:sp>
        <p:nvSpPr>
          <p:cNvPr id="1107" name="矩形"/>
          <p:cNvSpPr/>
          <p:nvPr/>
        </p:nvSpPr>
        <p:spPr>
          <a:xfrm>
            <a:off x="4038600" y="3997325"/>
            <a:ext cx="2667000" cy="228600"/>
          </a:xfrm>
          <a:prstGeom prst="rect">
            <a:avLst/>
          </a:prstGeom>
          <a:solidFill>
            <a:srgbClr val="5A6378"/>
          </a:solidFill>
          <a:ln w="12700">
            <a:miter lim="400000"/>
          </a:ln>
        </p:spPr>
        <p:txBody>
          <a:bodyPr lIns="45719" rIns="45719" anchor="ctr"/>
          <a:lstStyle/>
          <a:p>
            <a:endParaRPr/>
          </a:p>
        </p:txBody>
      </p:sp>
      <p:sp>
        <p:nvSpPr>
          <p:cNvPr id="1108" name="Real world"/>
          <p:cNvSpPr txBox="1"/>
          <p:nvPr/>
        </p:nvSpPr>
        <p:spPr>
          <a:xfrm>
            <a:off x="76200" y="3509962"/>
            <a:ext cx="1449991" cy="421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spcBef>
                <a:spcPts val="1400"/>
              </a:spcBef>
              <a:defRPr sz="2400">
                <a:latin typeface="Times New Roman"/>
                <a:ea typeface="Times New Roman"/>
                <a:cs typeface="Times New Roman"/>
                <a:sym typeface="Times New Roman"/>
              </a:defRPr>
            </a:lvl1pPr>
          </a:lstStyle>
          <a:p>
            <a:r>
              <a:t>Real world</a:t>
            </a:r>
          </a:p>
        </p:txBody>
      </p:sp>
      <p:sp>
        <p:nvSpPr>
          <p:cNvPr id="1109" name="High dynamic range"/>
          <p:cNvSpPr txBox="1"/>
          <p:nvPr/>
        </p:nvSpPr>
        <p:spPr>
          <a:xfrm>
            <a:off x="3657600" y="4221162"/>
            <a:ext cx="3422013" cy="54610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spcBef>
                <a:spcPts val="1900"/>
              </a:spcBef>
              <a:defRPr sz="3200">
                <a:solidFill>
                  <a:srgbClr val="5A6378"/>
                </a:solidFill>
                <a:latin typeface="Times New Roman"/>
                <a:ea typeface="Times New Roman"/>
                <a:cs typeface="Times New Roman"/>
                <a:sym typeface="Times New Roman"/>
              </a:defRPr>
            </a:lvl1pPr>
          </a:lstStyle>
          <a:p>
            <a:r>
              <a:t>High dynamic range</a:t>
            </a:r>
          </a:p>
        </p:txBody>
      </p:sp>
    </p:spTree>
    <p:extLst>
      <p:ext uri="{BB962C8B-B14F-4D97-AF65-F5344CB8AC3E}">
        <p14:creationId xmlns:p14="http://schemas.microsoft.com/office/powerpoint/2010/main" val="1294932623"/>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Problem: Contrast reduction"/>
          <p:cNvSpPr txBox="1">
            <a:spLocks noGrp="1"/>
          </p:cNvSpPr>
          <p:nvPr>
            <p:ph type="title"/>
          </p:nvPr>
        </p:nvSpPr>
        <p:spPr>
          <a:prstGeom prst="rect">
            <a:avLst/>
          </a:prstGeom>
        </p:spPr>
        <p:txBody>
          <a:bodyPr/>
          <a:lstStyle/>
          <a:p>
            <a:r>
              <a:t>Problem: Contrast reduction</a:t>
            </a:r>
          </a:p>
        </p:txBody>
      </p:sp>
      <p:sp>
        <p:nvSpPr>
          <p:cNvPr id="1112" name="Match limited contrast of the medium…"/>
          <p:cNvSpPr txBox="1">
            <a:spLocks noGrp="1"/>
          </p:cNvSpPr>
          <p:nvPr>
            <p:ph type="body" idx="1"/>
          </p:nvPr>
        </p:nvSpPr>
        <p:spPr>
          <a:xfrm>
            <a:off x="303213" y="1109662"/>
            <a:ext cx="8416926" cy="5519738"/>
          </a:xfrm>
          <a:prstGeom prst="rect">
            <a:avLst/>
          </a:prstGeom>
        </p:spPr>
        <p:txBody>
          <a:bodyPr/>
          <a:lstStyle/>
          <a:p>
            <a:endParaRPr/>
          </a:p>
          <a:p>
            <a:r>
              <a:t>Match limited contrast of the medium</a:t>
            </a:r>
          </a:p>
          <a:p>
            <a:r>
              <a:t>Preserve details</a:t>
            </a:r>
          </a:p>
        </p:txBody>
      </p:sp>
      <p:sp>
        <p:nvSpPr>
          <p:cNvPr id="1113" name="10-6"/>
          <p:cNvSpPr txBox="1"/>
          <p:nvPr/>
        </p:nvSpPr>
        <p:spPr>
          <a:xfrm>
            <a:off x="1676400" y="3082925"/>
            <a:ext cx="736228" cy="54610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spcBef>
                <a:spcPts val="1900"/>
              </a:spcBef>
              <a:defRPr sz="3200">
                <a:solidFill>
                  <a:srgbClr val="D4D4D6"/>
                </a:solidFill>
                <a:latin typeface="Times New Roman"/>
                <a:ea typeface="Times New Roman"/>
                <a:cs typeface="Times New Roman"/>
                <a:sym typeface="Times New Roman"/>
              </a:defRPr>
            </a:pPr>
            <a:r>
              <a:t>10</a:t>
            </a:r>
            <a:r>
              <a:rPr baseline="30000"/>
              <a:t>-6</a:t>
            </a:r>
          </a:p>
        </p:txBody>
      </p:sp>
      <p:sp>
        <p:nvSpPr>
          <p:cNvPr id="1114" name="线条"/>
          <p:cNvSpPr/>
          <p:nvPr/>
        </p:nvSpPr>
        <p:spPr>
          <a:xfrm>
            <a:off x="19050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15" name="线条"/>
          <p:cNvSpPr/>
          <p:nvPr/>
        </p:nvSpPr>
        <p:spPr>
          <a:xfrm>
            <a:off x="24384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16" name="线条"/>
          <p:cNvSpPr/>
          <p:nvPr/>
        </p:nvSpPr>
        <p:spPr>
          <a:xfrm>
            <a:off x="29718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17" name="线条"/>
          <p:cNvSpPr/>
          <p:nvPr/>
        </p:nvSpPr>
        <p:spPr>
          <a:xfrm>
            <a:off x="35052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18" name="线条"/>
          <p:cNvSpPr/>
          <p:nvPr/>
        </p:nvSpPr>
        <p:spPr>
          <a:xfrm>
            <a:off x="40386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19" name="线条"/>
          <p:cNvSpPr/>
          <p:nvPr/>
        </p:nvSpPr>
        <p:spPr>
          <a:xfrm>
            <a:off x="45720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20" name="线条"/>
          <p:cNvSpPr/>
          <p:nvPr/>
        </p:nvSpPr>
        <p:spPr>
          <a:xfrm>
            <a:off x="51054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21" name="线条"/>
          <p:cNvSpPr/>
          <p:nvPr/>
        </p:nvSpPr>
        <p:spPr>
          <a:xfrm>
            <a:off x="56388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22" name="线条"/>
          <p:cNvSpPr/>
          <p:nvPr/>
        </p:nvSpPr>
        <p:spPr>
          <a:xfrm>
            <a:off x="61722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23" name="线条"/>
          <p:cNvSpPr/>
          <p:nvPr/>
        </p:nvSpPr>
        <p:spPr>
          <a:xfrm>
            <a:off x="67056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24" name="线条"/>
          <p:cNvSpPr/>
          <p:nvPr/>
        </p:nvSpPr>
        <p:spPr>
          <a:xfrm>
            <a:off x="72390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25" name="线条"/>
          <p:cNvSpPr/>
          <p:nvPr/>
        </p:nvSpPr>
        <p:spPr>
          <a:xfrm>
            <a:off x="77724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26" name="线条"/>
          <p:cNvSpPr/>
          <p:nvPr/>
        </p:nvSpPr>
        <p:spPr>
          <a:xfrm>
            <a:off x="8305800" y="36925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27" name="106"/>
          <p:cNvSpPr txBox="1"/>
          <p:nvPr/>
        </p:nvSpPr>
        <p:spPr>
          <a:xfrm>
            <a:off x="8001000" y="3082925"/>
            <a:ext cx="646005" cy="54610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spcBef>
                <a:spcPts val="1900"/>
              </a:spcBef>
              <a:defRPr sz="3200">
                <a:solidFill>
                  <a:srgbClr val="D4D4D6"/>
                </a:solidFill>
                <a:latin typeface="Times New Roman"/>
                <a:ea typeface="Times New Roman"/>
                <a:cs typeface="Times New Roman"/>
                <a:sym typeface="Times New Roman"/>
              </a:defRPr>
            </a:pPr>
            <a:r>
              <a:t>10</a:t>
            </a:r>
            <a:r>
              <a:rPr baseline="30000"/>
              <a:t>6</a:t>
            </a:r>
          </a:p>
        </p:txBody>
      </p:sp>
      <p:sp>
        <p:nvSpPr>
          <p:cNvPr id="1128" name="线条"/>
          <p:cNvSpPr/>
          <p:nvPr/>
        </p:nvSpPr>
        <p:spPr>
          <a:xfrm>
            <a:off x="1676400" y="3921125"/>
            <a:ext cx="7467600" cy="0"/>
          </a:xfrm>
          <a:prstGeom prst="line">
            <a:avLst/>
          </a:prstGeom>
          <a:ln w="38100">
            <a:solidFill>
              <a:srgbClr val="D4D4D6"/>
            </a:solidFill>
            <a:tailEnd type="stealth"/>
          </a:ln>
        </p:spPr>
        <p:txBody>
          <a:bodyPr lIns="0" tIns="0" rIns="0" bIns="0"/>
          <a:lstStyle/>
          <a:p>
            <a:pPr defTabSz="457200">
              <a:defRPr sz="1200">
                <a:latin typeface="+mj-lt"/>
                <a:ea typeface="+mj-ea"/>
                <a:cs typeface="+mj-cs"/>
                <a:sym typeface="Helvetica"/>
              </a:defRPr>
            </a:pPr>
            <a:endParaRPr/>
          </a:p>
        </p:txBody>
      </p:sp>
      <p:sp>
        <p:nvSpPr>
          <p:cNvPr id="1129" name="10-6"/>
          <p:cNvSpPr txBox="1"/>
          <p:nvPr/>
        </p:nvSpPr>
        <p:spPr>
          <a:xfrm>
            <a:off x="1676400" y="5064125"/>
            <a:ext cx="736228" cy="54610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spcBef>
                <a:spcPts val="1900"/>
              </a:spcBef>
              <a:defRPr sz="3200">
                <a:solidFill>
                  <a:srgbClr val="D4D4D6"/>
                </a:solidFill>
                <a:latin typeface="Times New Roman"/>
                <a:ea typeface="Times New Roman"/>
                <a:cs typeface="Times New Roman"/>
                <a:sym typeface="Times New Roman"/>
              </a:defRPr>
            </a:pPr>
            <a:r>
              <a:t>10</a:t>
            </a:r>
            <a:r>
              <a:rPr baseline="30000"/>
              <a:t>-6</a:t>
            </a:r>
          </a:p>
        </p:txBody>
      </p:sp>
      <p:sp>
        <p:nvSpPr>
          <p:cNvPr id="1130" name="线条"/>
          <p:cNvSpPr/>
          <p:nvPr/>
        </p:nvSpPr>
        <p:spPr>
          <a:xfrm>
            <a:off x="19050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31" name="线条"/>
          <p:cNvSpPr/>
          <p:nvPr/>
        </p:nvSpPr>
        <p:spPr>
          <a:xfrm>
            <a:off x="24384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32" name="线条"/>
          <p:cNvSpPr/>
          <p:nvPr/>
        </p:nvSpPr>
        <p:spPr>
          <a:xfrm>
            <a:off x="29718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33" name="线条"/>
          <p:cNvSpPr/>
          <p:nvPr/>
        </p:nvSpPr>
        <p:spPr>
          <a:xfrm>
            <a:off x="35052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34" name="线条"/>
          <p:cNvSpPr/>
          <p:nvPr/>
        </p:nvSpPr>
        <p:spPr>
          <a:xfrm>
            <a:off x="40386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35" name="线条"/>
          <p:cNvSpPr/>
          <p:nvPr/>
        </p:nvSpPr>
        <p:spPr>
          <a:xfrm>
            <a:off x="45720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36" name="线条"/>
          <p:cNvSpPr/>
          <p:nvPr/>
        </p:nvSpPr>
        <p:spPr>
          <a:xfrm>
            <a:off x="51054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37" name="线条"/>
          <p:cNvSpPr/>
          <p:nvPr/>
        </p:nvSpPr>
        <p:spPr>
          <a:xfrm>
            <a:off x="56388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38" name="线条"/>
          <p:cNvSpPr/>
          <p:nvPr/>
        </p:nvSpPr>
        <p:spPr>
          <a:xfrm>
            <a:off x="61722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39" name="线条"/>
          <p:cNvSpPr/>
          <p:nvPr/>
        </p:nvSpPr>
        <p:spPr>
          <a:xfrm>
            <a:off x="67056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40" name="线条"/>
          <p:cNvSpPr/>
          <p:nvPr/>
        </p:nvSpPr>
        <p:spPr>
          <a:xfrm>
            <a:off x="72390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41" name="线条"/>
          <p:cNvSpPr/>
          <p:nvPr/>
        </p:nvSpPr>
        <p:spPr>
          <a:xfrm>
            <a:off x="77724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42" name="线条"/>
          <p:cNvSpPr/>
          <p:nvPr/>
        </p:nvSpPr>
        <p:spPr>
          <a:xfrm>
            <a:off x="8305800" y="5673725"/>
            <a:ext cx="0" cy="228600"/>
          </a:xfrm>
          <a:prstGeom prst="line">
            <a:avLst/>
          </a:prstGeom>
          <a:ln w="12700">
            <a:solidFill>
              <a:srgbClr val="D4D4D6"/>
            </a:solidFill>
          </a:ln>
        </p:spPr>
        <p:txBody>
          <a:bodyPr lIns="0" tIns="0" rIns="0" bIns="0"/>
          <a:lstStyle/>
          <a:p>
            <a:pPr defTabSz="457200">
              <a:defRPr sz="1200">
                <a:latin typeface="+mj-lt"/>
                <a:ea typeface="+mj-ea"/>
                <a:cs typeface="+mj-cs"/>
                <a:sym typeface="Helvetica"/>
              </a:defRPr>
            </a:pPr>
            <a:endParaRPr/>
          </a:p>
        </p:txBody>
      </p:sp>
      <p:sp>
        <p:nvSpPr>
          <p:cNvPr id="1143" name="106"/>
          <p:cNvSpPr txBox="1"/>
          <p:nvPr/>
        </p:nvSpPr>
        <p:spPr>
          <a:xfrm>
            <a:off x="8001000" y="5064125"/>
            <a:ext cx="646005" cy="54610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spcBef>
                <a:spcPts val="1900"/>
              </a:spcBef>
              <a:defRPr sz="3200">
                <a:solidFill>
                  <a:srgbClr val="D4D4D6"/>
                </a:solidFill>
                <a:latin typeface="Times New Roman"/>
                <a:ea typeface="Times New Roman"/>
                <a:cs typeface="Times New Roman"/>
                <a:sym typeface="Times New Roman"/>
              </a:defRPr>
            </a:pPr>
            <a:r>
              <a:t>10</a:t>
            </a:r>
            <a:r>
              <a:rPr baseline="30000"/>
              <a:t>6</a:t>
            </a:r>
          </a:p>
        </p:txBody>
      </p:sp>
      <p:sp>
        <p:nvSpPr>
          <p:cNvPr id="1144" name="线条"/>
          <p:cNvSpPr/>
          <p:nvPr/>
        </p:nvSpPr>
        <p:spPr>
          <a:xfrm>
            <a:off x="1676400" y="5902325"/>
            <a:ext cx="7467600" cy="0"/>
          </a:xfrm>
          <a:prstGeom prst="line">
            <a:avLst/>
          </a:prstGeom>
          <a:ln w="38100">
            <a:solidFill>
              <a:srgbClr val="D4D4D6"/>
            </a:solidFill>
            <a:tailEnd type="stealth"/>
          </a:ln>
        </p:spPr>
        <p:txBody>
          <a:bodyPr lIns="0" tIns="0" rIns="0" bIns="0"/>
          <a:lstStyle/>
          <a:p>
            <a:pPr defTabSz="457200">
              <a:defRPr sz="1200">
                <a:latin typeface="+mj-lt"/>
                <a:ea typeface="+mj-ea"/>
                <a:cs typeface="+mj-cs"/>
                <a:sym typeface="Helvetica"/>
              </a:defRPr>
            </a:pPr>
            <a:endParaRPr/>
          </a:p>
        </p:txBody>
      </p:sp>
      <p:sp>
        <p:nvSpPr>
          <p:cNvPr id="1145" name="Real world"/>
          <p:cNvSpPr txBox="1"/>
          <p:nvPr/>
        </p:nvSpPr>
        <p:spPr>
          <a:xfrm>
            <a:off x="76200" y="3509962"/>
            <a:ext cx="1449991" cy="421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spcBef>
                <a:spcPts val="1400"/>
              </a:spcBef>
              <a:defRPr sz="2400">
                <a:latin typeface="Times New Roman"/>
                <a:ea typeface="Times New Roman"/>
                <a:cs typeface="Times New Roman"/>
                <a:sym typeface="Times New Roman"/>
              </a:defRPr>
            </a:lvl1pPr>
          </a:lstStyle>
          <a:p>
            <a:r>
              <a:t>Real world</a:t>
            </a:r>
          </a:p>
        </p:txBody>
      </p:sp>
      <p:sp>
        <p:nvSpPr>
          <p:cNvPr id="1146" name="Picture"/>
          <p:cNvSpPr txBox="1"/>
          <p:nvPr/>
        </p:nvSpPr>
        <p:spPr>
          <a:xfrm>
            <a:off x="304800" y="5491162"/>
            <a:ext cx="967490" cy="421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spcBef>
                <a:spcPts val="1400"/>
              </a:spcBef>
              <a:defRPr sz="2400">
                <a:latin typeface="Times New Roman"/>
                <a:ea typeface="Times New Roman"/>
                <a:cs typeface="Times New Roman"/>
                <a:sym typeface="Times New Roman"/>
              </a:defRPr>
            </a:lvl1pPr>
          </a:lstStyle>
          <a:p>
            <a:r>
              <a:t>Picture</a:t>
            </a:r>
          </a:p>
        </p:txBody>
      </p:sp>
      <p:sp>
        <p:nvSpPr>
          <p:cNvPr id="1147" name="Low contrast"/>
          <p:cNvSpPr txBox="1"/>
          <p:nvPr/>
        </p:nvSpPr>
        <p:spPr>
          <a:xfrm>
            <a:off x="3016250" y="6019800"/>
            <a:ext cx="2237143" cy="54610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spcBef>
                <a:spcPts val="1900"/>
              </a:spcBef>
              <a:defRPr sz="3200">
                <a:solidFill>
                  <a:srgbClr val="5A6378"/>
                </a:solidFill>
                <a:latin typeface="Times New Roman"/>
                <a:ea typeface="Times New Roman"/>
                <a:cs typeface="Times New Roman"/>
                <a:sym typeface="Times New Roman"/>
              </a:defRPr>
            </a:lvl1pPr>
          </a:lstStyle>
          <a:p>
            <a:r>
              <a:t>Low contrast</a:t>
            </a:r>
          </a:p>
        </p:txBody>
      </p:sp>
      <p:sp>
        <p:nvSpPr>
          <p:cNvPr id="1148" name="线条"/>
          <p:cNvSpPr/>
          <p:nvPr/>
        </p:nvSpPr>
        <p:spPr>
          <a:xfrm flipH="1">
            <a:off x="4595813" y="4495800"/>
            <a:ext cx="2033588" cy="1166814"/>
          </a:xfrm>
          <a:prstGeom prst="line">
            <a:avLst/>
          </a:prstGeom>
          <a:ln w="76200">
            <a:solidFill>
              <a:srgbClr val="FFFB00"/>
            </a:solidFill>
            <a:tailEnd type="triangle"/>
          </a:ln>
        </p:spPr>
        <p:txBody>
          <a:bodyPr lIns="0" tIns="0" rIns="0" bIns="0"/>
          <a:lstStyle/>
          <a:p>
            <a:pPr defTabSz="457200">
              <a:defRPr sz="1200">
                <a:latin typeface="+mj-lt"/>
                <a:ea typeface="+mj-ea"/>
                <a:cs typeface="+mj-cs"/>
                <a:sym typeface="Helvetica"/>
              </a:defRPr>
            </a:pPr>
            <a:endParaRPr/>
          </a:p>
        </p:txBody>
      </p:sp>
      <p:sp>
        <p:nvSpPr>
          <p:cNvPr id="1149" name="线条"/>
          <p:cNvSpPr/>
          <p:nvPr/>
        </p:nvSpPr>
        <p:spPr>
          <a:xfrm flipH="1">
            <a:off x="3505200" y="4419599"/>
            <a:ext cx="533401" cy="1219202"/>
          </a:xfrm>
          <a:prstGeom prst="line">
            <a:avLst/>
          </a:prstGeom>
          <a:ln w="76200">
            <a:solidFill>
              <a:srgbClr val="FFFB00"/>
            </a:solidFill>
            <a:tailEnd type="triangle"/>
          </a:ln>
        </p:spPr>
        <p:txBody>
          <a:bodyPr lIns="0" tIns="0" rIns="0" bIns="0"/>
          <a:lstStyle/>
          <a:p>
            <a:pPr defTabSz="457200">
              <a:defRPr sz="1200">
                <a:latin typeface="+mj-lt"/>
                <a:ea typeface="+mj-ea"/>
                <a:cs typeface="+mj-cs"/>
                <a:sym typeface="Helvetica"/>
              </a:defRPr>
            </a:pPr>
            <a:endParaRPr/>
          </a:p>
        </p:txBody>
      </p:sp>
      <p:sp>
        <p:nvSpPr>
          <p:cNvPr id="1150" name="矩形"/>
          <p:cNvSpPr/>
          <p:nvPr/>
        </p:nvSpPr>
        <p:spPr>
          <a:xfrm>
            <a:off x="4038600" y="3997325"/>
            <a:ext cx="2667000" cy="228600"/>
          </a:xfrm>
          <a:prstGeom prst="rect">
            <a:avLst/>
          </a:prstGeom>
          <a:solidFill>
            <a:srgbClr val="5A6378"/>
          </a:solidFill>
          <a:ln w="12700">
            <a:miter lim="400000"/>
          </a:ln>
        </p:spPr>
        <p:txBody>
          <a:bodyPr lIns="45719" rIns="45719" anchor="ctr"/>
          <a:lstStyle/>
          <a:p>
            <a:endParaRPr/>
          </a:p>
        </p:txBody>
      </p:sp>
      <p:sp>
        <p:nvSpPr>
          <p:cNvPr id="1151" name="矩形"/>
          <p:cNvSpPr/>
          <p:nvPr/>
        </p:nvSpPr>
        <p:spPr>
          <a:xfrm>
            <a:off x="3505200" y="5902325"/>
            <a:ext cx="914400" cy="228600"/>
          </a:xfrm>
          <a:prstGeom prst="rect">
            <a:avLst/>
          </a:prstGeom>
          <a:solidFill>
            <a:srgbClr val="5A6378"/>
          </a:solidFill>
          <a:ln w="12700">
            <a:miter lim="400000"/>
          </a:ln>
        </p:spPr>
        <p:txBody>
          <a:bodyPr lIns="45719" rIns="45719" anchor="ctr"/>
          <a:lstStyle/>
          <a:p>
            <a:endParaRPr/>
          </a:p>
        </p:txBody>
      </p:sp>
      <p:sp>
        <p:nvSpPr>
          <p:cNvPr id="1152" name="High dynamic range"/>
          <p:cNvSpPr txBox="1"/>
          <p:nvPr/>
        </p:nvSpPr>
        <p:spPr>
          <a:xfrm>
            <a:off x="3657600" y="3124200"/>
            <a:ext cx="3422013" cy="54610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spcBef>
                <a:spcPts val="1900"/>
              </a:spcBef>
              <a:defRPr sz="3200">
                <a:solidFill>
                  <a:srgbClr val="5A6378"/>
                </a:solidFill>
                <a:latin typeface="Times New Roman"/>
                <a:ea typeface="Times New Roman"/>
                <a:cs typeface="Times New Roman"/>
                <a:sym typeface="Times New Roman"/>
              </a:defRPr>
            </a:lvl1pPr>
          </a:lstStyle>
          <a:p>
            <a:r>
              <a:t>High dynamic range</a:t>
            </a:r>
          </a:p>
        </p:txBody>
      </p:sp>
    </p:spTree>
    <p:extLst>
      <p:ext uri="{BB962C8B-B14F-4D97-AF65-F5344CB8AC3E}">
        <p14:creationId xmlns:p14="http://schemas.microsoft.com/office/powerpoint/2010/main" val="43116777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b="0">
                <a:ea typeface="宋体" charset="-122"/>
              </a:rPr>
              <a:t>Overview</a:t>
            </a:r>
          </a:p>
        </p:txBody>
      </p:sp>
      <p:sp>
        <p:nvSpPr>
          <p:cNvPr id="39939" name="Rectangle 3"/>
          <p:cNvSpPr>
            <a:spLocks noGrp="1" noChangeArrowheads="1"/>
          </p:cNvSpPr>
          <p:nvPr>
            <p:ph type="body" idx="1"/>
          </p:nvPr>
        </p:nvSpPr>
        <p:spPr/>
        <p:txBody>
          <a:bodyPr/>
          <a:lstStyle/>
          <a:p>
            <a:endParaRPr lang="en-US" altLang="zh-CN" sz="2900">
              <a:ea typeface="宋体" charset="-122"/>
            </a:endParaRPr>
          </a:p>
          <a:p>
            <a:r>
              <a:rPr lang="en-US" altLang="zh-CN" sz="2900">
                <a:ea typeface="宋体" charset="-122"/>
              </a:rPr>
              <a:t>Denoising</a:t>
            </a:r>
          </a:p>
          <a:p>
            <a:endParaRPr lang="en-US" altLang="zh-CN" sz="1600">
              <a:ea typeface="宋体" charset="-122"/>
            </a:endParaRPr>
          </a:p>
          <a:p>
            <a:endParaRPr lang="en-US" altLang="zh-CN" sz="1600">
              <a:ea typeface="宋体" charset="-122"/>
            </a:endParaRPr>
          </a:p>
          <a:p>
            <a:r>
              <a:rPr lang="en-US" altLang="zh-CN" sz="2900">
                <a:ea typeface="宋体" charset="-122"/>
              </a:rPr>
              <a:t>Tone mapping</a:t>
            </a:r>
          </a:p>
          <a:p>
            <a:endParaRPr lang="en-US" altLang="zh-CN" sz="1600">
              <a:ea typeface="宋体" charset="-122"/>
            </a:endParaRPr>
          </a:p>
          <a:p>
            <a:endParaRPr lang="en-US" altLang="zh-CN" sz="1600">
              <a:ea typeface="宋体" charset="-122"/>
            </a:endParaRPr>
          </a:p>
          <a:p>
            <a:r>
              <a:rPr lang="en-US" altLang="zh-CN" sz="2900">
                <a:ea typeface="宋体" charset="-122"/>
              </a:rPr>
              <a:t>Relighting &amp; </a:t>
            </a:r>
            <a:br>
              <a:rPr lang="en-US" altLang="zh-CN" sz="2900">
                <a:ea typeface="宋体" charset="-122"/>
              </a:rPr>
            </a:br>
            <a:r>
              <a:rPr lang="en-US" altLang="zh-CN" sz="2900">
                <a:ea typeface="宋体" charset="-122"/>
              </a:rPr>
              <a:t>texture editing</a:t>
            </a:r>
          </a:p>
        </p:txBody>
      </p:sp>
      <p:grpSp>
        <p:nvGrpSpPr>
          <p:cNvPr id="39959" name="Group 23"/>
          <p:cNvGrpSpPr>
            <a:grpSpLocks/>
          </p:cNvGrpSpPr>
          <p:nvPr/>
        </p:nvGrpSpPr>
        <p:grpSpPr bwMode="auto">
          <a:xfrm>
            <a:off x="5337175" y="1171575"/>
            <a:ext cx="3644900" cy="1674813"/>
            <a:chOff x="3390" y="738"/>
            <a:chExt cx="2268" cy="1042"/>
          </a:xfrm>
        </p:grpSpPr>
        <p:pic>
          <p:nvPicPr>
            <p:cNvPr id="39947" name="Picture 11" descr="07-07-06-at-20h10m59s-_MG_2137-input"/>
            <p:cNvPicPr>
              <a:picLocks noChangeAspect="1" noChangeArrowheads="1"/>
            </p:cNvPicPr>
            <p:nvPr/>
          </p:nvPicPr>
          <p:blipFill>
            <a:blip r:embed="rId3">
              <a:extLst>
                <a:ext uri="{28A0092B-C50C-407E-A947-70E740481C1C}">
                  <a14:useLocalDpi xmlns:a14="http://schemas.microsoft.com/office/drawing/2010/main" val="0"/>
                </a:ext>
              </a:extLst>
            </a:blip>
            <a:srcRect l="32030" r="22127" b="58040"/>
            <a:stretch>
              <a:fillRect/>
            </a:stretch>
          </p:blipFill>
          <p:spPr bwMode="auto">
            <a:xfrm>
              <a:off x="3390" y="738"/>
              <a:ext cx="1187" cy="103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9949" name="Picture 13" descr="07-07-06-at-20h10m59s-_MG_2137"/>
            <p:cNvPicPr>
              <a:picLocks noChangeAspect="1" noChangeArrowheads="1"/>
            </p:cNvPicPr>
            <p:nvPr/>
          </p:nvPicPr>
          <p:blipFill>
            <a:blip r:embed="rId4">
              <a:extLst>
                <a:ext uri="{28A0092B-C50C-407E-A947-70E740481C1C}">
                  <a14:useLocalDpi xmlns:a14="http://schemas.microsoft.com/office/drawing/2010/main" val="0"/>
                </a:ext>
              </a:extLst>
            </a:blip>
            <a:srcRect l="35895" r="22389" b="57753"/>
            <a:stretch>
              <a:fillRect/>
            </a:stretch>
          </p:blipFill>
          <p:spPr bwMode="auto">
            <a:xfrm>
              <a:off x="4580" y="739"/>
              <a:ext cx="1078" cy="104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39951" name="Picture 15"/>
          <p:cNvPicPr>
            <a:picLocks noChangeAspect="1" noChangeArrowheads="1"/>
          </p:cNvPicPr>
          <p:nvPr/>
        </p:nvPicPr>
        <p:blipFill>
          <a:blip r:embed="rId5">
            <a:extLst>
              <a:ext uri="{28A0092B-C50C-407E-A947-70E740481C1C}">
                <a14:useLocalDpi xmlns:a14="http://schemas.microsoft.com/office/drawing/2010/main" val="0"/>
              </a:ext>
            </a:extLst>
          </a:blip>
          <a:srcRect t="29016"/>
          <a:stretch>
            <a:fillRect/>
          </a:stretch>
        </p:blipFill>
        <p:spPr bwMode="auto">
          <a:xfrm>
            <a:off x="5348288" y="2913063"/>
            <a:ext cx="3643312" cy="17478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958" name="Group 22"/>
          <p:cNvGrpSpPr>
            <a:grpSpLocks/>
          </p:cNvGrpSpPr>
          <p:nvPr/>
        </p:nvGrpSpPr>
        <p:grpSpPr bwMode="auto">
          <a:xfrm>
            <a:off x="5370513" y="4770438"/>
            <a:ext cx="3624262" cy="1447800"/>
            <a:chOff x="1416" y="2563"/>
            <a:chExt cx="4082" cy="1631"/>
          </a:xfrm>
        </p:grpSpPr>
        <p:pic>
          <p:nvPicPr>
            <p:cNvPr id="39953" name="Picture 17" descr="phh"/>
            <p:cNvPicPr>
              <a:picLocks noChangeAspect="1" noChangeArrowheads="1"/>
            </p:cNvPicPr>
            <p:nvPr/>
          </p:nvPicPr>
          <p:blipFill>
            <a:blip r:embed="rId6">
              <a:lum contrast="12000"/>
              <a:extLst>
                <a:ext uri="{28A0092B-C50C-407E-A947-70E740481C1C}">
                  <a14:useLocalDpi xmlns:a14="http://schemas.microsoft.com/office/drawing/2010/main" val="0"/>
                </a:ext>
              </a:extLst>
            </a:blip>
            <a:srcRect/>
            <a:stretch>
              <a:fillRect/>
            </a:stretch>
          </p:blipFill>
          <p:spPr bwMode="auto">
            <a:xfrm>
              <a:off x="3456" y="2563"/>
              <a:ext cx="2042" cy="16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9955" name="Picture 19" descr="phh"/>
            <p:cNvPicPr>
              <a:picLocks noChangeAspect="1" noChangeArrowheads="1"/>
            </p:cNvPicPr>
            <p:nvPr/>
          </p:nvPicPr>
          <p:blipFill>
            <a:blip r:embed="rId7">
              <a:lum bright="6000" contrast="24000"/>
              <a:extLst>
                <a:ext uri="{28A0092B-C50C-407E-A947-70E740481C1C}">
                  <a14:useLocalDpi xmlns:a14="http://schemas.microsoft.com/office/drawing/2010/main" val="0"/>
                </a:ext>
              </a:extLst>
            </a:blip>
            <a:srcRect/>
            <a:stretch>
              <a:fillRect/>
            </a:stretch>
          </p:blipFill>
          <p:spPr bwMode="auto">
            <a:xfrm>
              <a:off x="1416" y="2563"/>
              <a:ext cx="2042" cy="16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0417055"/>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zh-CN" b="0">
                <a:ea typeface="宋体" charset="-122"/>
              </a:rPr>
              <a:t>Overview</a:t>
            </a:r>
          </a:p>
        </p:txBody>
      </p:sp>
      <p:sp>
        <p:nvSpPr>
          <p:cNvPr id="194563" name="Rectangle 3"/>
          <p:cNvSpPr>
            <a:spLocks noGrp="1" noChangeArrowheads="1"/>
          </p:cNvSpPr>
          <p:nvPr>
            <p:ph type="body" idx="1"/>
          </p:nvPr>
        </p:nvSpPr>
        <p:spPr/>
        <p:txBody>
          <a:bodyPr/>
          <a:lstStyle/>
          <a:p>
            <a:endParaRPr lang="en-US" altLang="zh-CN" sz="2900" dirty="0">
              <a:ea typeface="宋体" charset="-122"/>
            </a:endParaRPr>
          </a:p>
          <a:p>
            <a:r>
              <a:rPr lang="en-US" altLang="zh-CN" sz="2900" b="1" dirty="0" err="1">
                <a:solidFill>
                  <a:srgbClr val="FF9900"/>
                </a:solidFill>
                <a:ea typeface="宋体" charset="-122"/>
              </a:rPr>
              <a:t>Denoising</a:t>
            </a:r>
            <a:endParaRPr lang="en-US" altLang="zh-CN" sz="2900" b="1" dirty="0">
              <a:solidFill>
                <a:srgbClr val="FF9900"/>
              </a:solidFill>
              <a:ea typeface="宋体" charset="-122"/>
            </a:endParaRPr>
          </a:p>
          <a:p>
            <a:endParaRPr lang="en-US" altLang="zh-CN" sz="1600" b="1" dirty="0">
              <a:ea typeface="宋体" charset="-122"/>
            </a:endParaRPr>
          </a:p>
          <a:p>
            <a:endParaRPr lang="en-US" altLang="zh-CN" sz="1600" dirty="0">
              <a:ea typeface="宋体" charset="-122"/>
            </a:endParaRPr>
          </a:p>
          <a:p>
            <a:endParaRPr lang="en-US" altLang="zh-CN" sz="2900" dirty="0">
              <a:ea typeface="宋体" charset="-122"/>
            </a:endParaRPr>
          </a:p>
          <a:p>
            <a:r>
              <a:rPr lang="en-US" altLang="zh-CN" sz="2900" dirty="0">
                <a:ea typeface="宋体" charset="-122"/>
              </a:rPr>
              <a:t>Tone mapping</a:t>
            </a:r>
          </a:p>
          <a:p>
            <a:endParaRPr lang="en-US" altLang="zh-CN" sz="1600" dirty="0">
              <a:ea typeface="宋体" charset="-122"/>
            </a:endParaRPr>
          </a:p>
          <a:p>
            <a:endParaRPr lang="en-US" altLang="zh-CN" sz="1600" dirty="0">
              <a:ea typeface="宋体" charset="-122"/>
            </a:endParaRPr>
          </a:p>
          <a:p>
            <a:r>
              <a:rPr lang="en-US" altLang="zh-CN" sz="2900" dirty="0">
                <a:ea typeface="宋体" charset="-122"/>
              </a:rPr>
              <a:t>Relighting &amp; </a:t>
            </a:r>
            <a:br>
              <a:rPr lang="en-US" altLang="zh-CN" sz="2900" dirty="0">
                <a:ea typeface="宋体" charset="-122"/>
              </a:rPr>
            </a:br>
            <a:r>
              <a:rPr lang="en-US" altLang="zh-CN" sz="2900" dirty="0">
                <a:ea typeface="宋体" charset="-122"/>
              </a:rPr>
              <a:t>texture editing</a:t>
            </a:r>
          </a:p>
        </p:txBody>
      </p:sp>
      <p:grpSp>
        <p:nvGrpSpPr>
          <p:cNvPr id="194566" name="Group 6"/>
          <p:cNvGrpSpPr>
            <a:grpSpLocks/>
          </p:cNvGrpSpPr>
          <p:nvPr/>
        </p:nvGrpSpPr>
        <p:grpSpPr bwMode="auto">
          <a:xfrm>
            <a:off x="5337175" y="1171575"/>
            <a:ext cx="3644900" cy="1674813"/>
            <a:chOff x="3390" y="738"/>
            <a:chExt cx="2268" cy="1042"/>
          </a:xfrm>
        </p:grpSpPr>
        <p:pic>
          <p:nvPicPr>
            <p:cNvPr id="194567" name="Picture 7" descr="07-07-06-at-20h10m59s-_MG_2137-input"/>
            <p:cNvPicPr>
              <a:picLocks noChangeAspect="1" noChangeArrowheads="1"/>
            </p:cNvPicPr>
            <p:nvPr/>
          </p:nvPicPr>
          <p:blipFill>
            <a:blip r:embed="rId3">
              <a:extLst>
                <a:ext uri="{28A0092B-C50C-407E-A947-70E740481C1C}">
                  <a14:useLocalDpi xmlns:a14="http://schemas.microsoft.com/office/drawing/2010/main" val="0"/>
                </a:ext>
              </a:extLst>
            </a:blip>
            <a:srcRect l="32030" r="22127" b="58040"/>
            <a:stretch>
              <a:fillRect/>
            </a:stretch>
          </p:blipFill>
          <p:spPr bwMode="auto">
            <a:xfrm>
              <a:off x="3390" y="738"/>
              <a:ext cx="1187" cy="103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4568" name="Picture 8" descr="07-07-06-at-20h10m59s-_MG_2137"/>
            <p:cNvPicPr>
              <a:picLocks noChangeAspect="1" noChangeArrowheads="1"/>
            </p:cNvPicPr>
            <p:nvPr/>
          </p:nvPicPr>
          <p:blipFill>
            <a:blip r:embed="rId4">
              <a:extLst>
                <a:ext uri="{28A0092B-C50C-407E-A947-70E740481C1C}">
                  <a14:useLocalDpi xmlns:a14="http://schemas.microsoft.com/office/drawing/2010/main" val="0"/>
                </a:ext>
              </a:extLst>
            </a:blip>
            <a:srcRect l="35895" r="22389" b="57753"/>
            <a:stretch>
              <a:fillRect/>
            </a:stretch>
          </p:blipFill>
          <p:spPr bwMode="auto">
            <a:xfrm>
              <a:off x="4580" y="739"/>
              <a:ext cx="1078" cy="104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194569" name="Picture 9"/>
          <p:cNvPicPr>
            <a:picLocks noChangeAspect="1" noChangeArrowheads="1"/>
          </p:cNvPicPr>
          <p:nvPr/>
        </p:nvPicPr>
        <p:blipFill>
          <a:blip r:embed="rId5">
            <a:extLst>
              <a:ext uri="{28A0092B-C50C-407E-A947-70E740481C1C}">
                <a14:useLocalDpi xmlns:a14="http://schemas.microsoft.com/office/drawing/2010/main" val="0"/>
              </a:ext>
            </a:extLst>
          </a:blip>
          <a:srcRect t="29016"/>
          <a:stretch>
            <a:fillRect/>
          </a:stretch>
        </p:blipFill>
        <p:spPr bwMode="auto">
          <a:xfrm>
            <a:off x="5348288" y="2913063"/>
            <a:ext cx="3643312" cy="17478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4570" name="Group 10"/>
          <p:cNvGrpSpPr>
            <a:grpSpLocks/>
          </p:cNvGrpSpPr>
          <p:nvPr/>
        </p:nvGrpSpPr>
        <p:grpSpPr bwMode="auto">
          <a:xfrm>
            <a:off x="5370513" y="4770438"/>
            <a:ext cx="3624262" cy="1447800"/>
            <a:chOff x="1416" y="2563"/>
            <a:chExt cx="4082" cy="1631"/>
          </a:xfrm>
        </p:grpSpPr>
        <p:pic>
          <p:nvPicPr>
            <p:cNvPr id="194571" name="Picture 11" descr="phh"/>
            <p:cNvPicPr>
              <a:picLocks noChangeAspect="1" noChangeArrowheads="1"/>
            </p:cNvPicPr>
            <p:nvPr/>
          </p:nvPicPr>
          <p:blipFill>
            <a:blip r:embed="rId6">
              <a:lum contrast="12000"/>
              <a:extLst>
                <a:ext uri="{28A0092B-C50C-407E-A947-70E740481C1C}">
                  <a14:useLocalDpi xmlns:a14="http://schemas.microsoft.com/office/drawing/2010/main" val="0"/>
                </a:ext>
              </a:extLst>
            </a:blip>
            <a:srcRect/>
            <a:stretch>
              <a:fillRect/>
            </a:stretch>
          </p:blipFill>
          <p:spPr bwMode="auto">
            <a:xfrm>
              <a:off x="3456" y="2563"/>
              <a:ext cx="2042" cy="16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4572" name="Picture 12" descr="phh"/>
            <p:cNvPicPr>
              <a:picLocks noChangeAspect="1" noChangeArrowheads="1"/>
            </p:cNvPicPr>
            <p:nvPr/>
          </p:nvPicPr>
          <p:blipFill>
            <a:blip r:embed="rId7">
              <a:lum bright="6000" contrast="24000"/>
              <a:extLst>
                <a:ext uri="{28A0092B-C50C-407E-A947-70E740481C1C}">
                  <a14:useLocalDpi xmlns:a14="http://schemas.microsoft.com/office/drawing/2010/main" val="0"/>
                </a:ext>
              </a:extLst>
            </a:blip>
            <a:srcRect/>
            <a:stretch>
              <a:fillRect/>
            </a:stretch>
          </p:blipFill>
          <p:spPr bwMode="auto">
            <a:xfrm>
              <a:off x="1416" y="2563"/>
              <a:ext cx="2042" cy="16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94573" name="Rectangle 13"/>
          <p:cNvSpPr>
            <a:spLocks noChangeArrowheads="1"/>
          </p:cNvSpPr>
          <p:nvPr/>
        </p:nvSpPr>
        <p:spPr bwMode="auto">
          <a:xfrm>
            <a:off x="123825" y="1171575"/>
            <a:ext cx="8855075" cy="1674813"/>
          </a:xfrm>
          <a:prstGeom prst="rect">
            <a:avLst/>
          </a:prstGeom>
          <a:noFill/>
          <a:ln w="5715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74" name="Text Box 14"/>
          <p:cNvSpPr txBox="1">
            <a:spLocks noChangeArrowheads="1"/>
          </p:cNvSpPr>
          <p:nvPr/>
        </p:nvSpPr>
        <p:spPr bwMode="auto">
          <a:xfrm>
            <a:off x="660126" y="2852936"/>
            <a:ext cx="56308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ea typeface="宋体" charset="-122"/>
              </a:rPr>
              <a:t>Not most powerful application</a:t>
            </a:r>
            <a:br>
              <a:rPr lang="en-US" altLang="zh-CN" b="1" dirty="0">
                <a:ea typeface="宋体" charset="-122"/>
              </a:rPr>
            </a:br>
            <a:r>
              <a:rPr lang="en-US" altLang="zh-CN" b="1" dirty="0">
                <a:ea typeface="宋体" charset="-122"/>
              </a:rPr>
              <a:t>Not best </a:t>
            </a:r>
            <a:r>
              <a:rPr lang="en-US" altLang="zh-CN" b="1" dirty="0" err="1">
                <a:ea typeface="宋体" charset="-122"/>
              </a:rPr>
              <a:t>denoising</a:t>
            </a:r>
            <a:r>
              <a:rPr lang="en-US" altLang="zh-CN" b="1" dirty="0">
                <a:ea typeface="宋体" charset="-122"/>
              </a:rPr>
              <a:t>, but good &amp; simple </a:t>
            </a:r>
          </a:p>
        </p:txBody>
      </p:sp>
    </p:spTree>
    <p:extLst>
      <p:ext uri="{BB962C8B-B14F-4D97-AF65-F5344CB8AC3E}">
        <p14:creationId xmlns:p14="http://schemas.microsoft.com/office/powerpoint/2010/main" val="274105029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24.4|34.1"/>
</p:tagLst>
</file>

<file path=ppt/tags/tag2.xml><?xml version="1.0" encoding="utf-8"?>
<p:tagLst xmlns:a="http://schemas.openxmlformats.org/drawingml/2006/main" xmlns:r="http://schemas.openxmlformats.org/officeDocument/2006/relationships" xmlns:p="http://schemas.openxmlformats.org/presentationml/2006/main">
  <p:tag name="TIMING" val="|0|0.1"/>
</p:tagLst>
</file>

<file path=ppt/theme/theme1.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642</TotalTime>
  <Words>3666</Words>
  <Application>Microsoft Macintosh PowerPoint</Application>
  <PresentationFormat>全屏显示(4:3)</PresentationFormat>
  <Paragraphs>749</Paragraphs>
  <Slides>115</Slides>
  <Notes>51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115</vt:i4>
      </vt:variant>
    </vt:vector>
  </HeadingPairs>
  <TitlesOfParts>
    <vt:vector size="129" baseType="lpstr">
      <vt:lpstr>楷体</vt:lpstr>
      <vt:lpstr>Arial</vt:lpstr>
      <vt:lpstr>Arial Black</vt:lpstr>
      <vt:lpstr>Calibri</vt:lpstr>
      <vt:lpstr>Corbel</vt:lpstr>
      <vt:lpstr>Helvetica</vt:lpstr>
      <vt:lpstr>Symbol</vt:lpstr>
      <vt:lpstr>Times New Roman</vt:lpstr>
      <vt:lpstr>Trebuchet MS</vt:lpstr>
      <vt:lpstr>Wingdings</vt:lpstr>
      <vt:lpstr>Wingdings 2</vt:lpstr>
      <vt:lpstr>模块</vt:lpstr>
      <vt:lpstr>Equation</vt:lpstr>
      <vt:lpstr>Bitmap Image</vt:lpstr>
      <vt:lpstr>Basic Image Operation (IV) 图像基本操作(IV)  </vt:lpstr>
      <vt:lpstr>1D convolution</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operator</vt:lpstr>
      <vt:lpstr>Spatial filtering</vt:lpstr>
      <vt:lpstr>Spatial filtering</vt:lpstr>
      <vt:lpstr>Spatial filtering</vt:lpstr>
      <vt:lpstr>Spatial filtering</vt:lpstr>
      <vt:lpstr>Spatial filtering</vt:lpstr>
      <vt:lpstr>Spatial filtering</vt:lpstr>
      <vt:lpstr>Spatial filtering</vt:lpstr>
      <vt:lpstr>Spatial filtering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Goal: Image Smoothing</vt:lpstr>
      <vt:lpstr>Gaussian Blur</vt:lpstr>
      <vt:lpstr>PowerPoint 演示文稿</vt:lpstr>
      <vt:lpstr>Impact of Blur and Halos</vt:lpstr>
      <vt:lpstr>PowerPoint 演示文稿</vt:lpstr>
      <vt:lpstr>PowerPoint 演示文稿</vt:lpstr>
      <vt:lpstr>Bilateral filter: General Idea</vt:lpstr>
      <vt:lpstr>PowerPoint 演示文稿</vt:lpstr>
      <vt:lpstr>Bilateral filter: General Idea</vt:lpstr>
      <vt:lpstr>Revisit Gaussian Blur</vt:lpstr>
      <vt:lpstr>Gaussian Profile</vt:lpstr>
      <vt:lpstr>Spatial Parameter</vt:lpstr>
      <vt:lpstr>How to set s</vt:lpstr>
      <vt:lpstr>Properties of Gaussian Blur</vt:lpstr>
      <vt:lpstr>Blur Comes from  Averaging across Edges</vt:lpstr>
      <vt:lpstr>Bilateral Filter No Averaging across Edges</vt:lpstr>
      <vt:lpstr>Bilateral Filter Definition: an Additional Edge Term</vt:lpstr>
      <vt:lpstr>Illustration a 1D Image</vt:lpstr>
      <vt:lpstr>Gaussian Blur and Bilateral Filter</vt:lpstr>
      <vt:lpstr>Bilateral Filter on a Height Field</vt:lpstr>
      <vt:lpstr>Space and Intensity Parameters</vt:lpstr>
      <vt:lpstr>Influence of Pixels</vt:lpstr>
      <vt:lpstr>Exploring the Parameter Space</vt:lpstr>
      <vt:lpstr>Varying the Intensity Parameter</vt:lpstr>
      <vt:lpstr>PowerPoint 演示文稿</vt:lpstr>
      <vt:lpstr>PowerPoint 演示文稿</vt:lpstr>
      <vt:lpstr>PowerPoint 演示文稿</vt:lpstr>
      <vt:lpstr>PowerPoint 演示文稿</vt:lpstr>
      <vt:lpstr>Varying the Space Parameter</vt:lpstr>
      <vt:lpstr>PowerPoint 演示文稿</vt:lpstr>
      <vt:lpstr>PowerPoint 演示文稿</vt:lpstr>
      <vt:lpstr>PowerPoint 演示文稿</vt:lpstr>
      <vt:lpstr>PowerPoint 演示文稿</vt:lpstr>
      <vt:lpstr>How to Set the Parameters</vt:lpstr>
      <vt:lpstr>Iterating the Bilateral Filter</vt:lpstr>
      <vt:lpstr>PowerPoint 演示文稿</vt:lpstr>
      <vt:lpstr>PowerPoint 演示文稿</vt:lpstr>
      <vt:lpstr>PowerPoint 演示文稿</vt:lpstr>
      <vt:lpstr>PowerPoint 演示文稿</vt:lpstr>
      <vt:lpstr>Bilateral Filtering Color Images</vt:lpstr>
      <vt:lpstr>Overview</vt:lpstr>
      <vt:lpstr>Overview</vt:lpstr>
      <vt:lpstr>Basic denoising</vt:lpstr>
      <vt:lpstr>Basic denoising</vt:lpstr>
      <vt:lpstr>Basic denoising</vt:lpstr>
      <vt:lpstr>Basic denoising</vt:lpstr>
      <vt:lpstr>Basic denoising</vt:lpstr>
      <vt:lpstr>Denoising</vt:lpstr>
      <vt:lpstr>Overview</vt:lpstr>
      <vt:lpstr>Real world dynamic range</vt:lpstr>
      <vt:lpstr>Problem: Contrast reduction</vt:lpstr>
      <vt:lpstr>Overview</vt:lpstr>
      <vt:lpstr>Overview</vt:lpstr>
      <vt:lpstr>Basic denoising</vt:lpstr>
      <vt:lpstr>Basic denoising</vt:lpstr>
      <vt:lpstr>Basic denoising</vt:lpstr>
      <vt:lpstr>Basic denoising</vt:lpstr>
      <vt:lpstr>Basic denoising</vt:lpstr>
      <vt:lpstr>Denoising</vt:lpstr>
      <vt:lpstr>Overview</vt:lpstr>
      <vt:lpstr>Real world dynamic range</vt:lpstr>
      <vt:lpstr>Problem: Contrast reduction</vt:lpstr>
      <vt:lpstr>Tone mapping</vt:lpstr>
      <vt:lpstr>Naïve technique</vt:lpstr>
      <vt:lpstr>The halo nightmare</vt:lpstr>
      <vt:lpstr>Bilateral filtering to the rescue</vt:lpstr>
      <vt:lpstr>Hard to Compute</vt:lpstr>
      <vt:lpstr>Brute-force Implementation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图像信息处理</dc:title>
  <dc:creator>brooksong</dc:creator>
  <cp:lastModifiedBy>Mingli Song</cp:lastModifiedBy>
  <cp:revision>27</cp:revision>
  <dcterms:modified xsi:type="dcterms:W3CDTF">2023-11-22T12:20:40Z</dcterms:modified>
</cp:coreProperties>
</file>